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319" r:id="rId5"/>
    <p:sldId id="320" r:id="rId6"/>
    <p:sldId id="321" r:id="rId7"/>
    <p:sldId id="322" r:id="rId8"/>
    <p:sldId id="323" r:id="rId9"/>
    <p:sldId id="324" r:id="rId10"/>
    <p:sldId id="326" r:id="rId11"/>
    <p:sldId id="327" r:id="rId12"/>
    <p:sldId id="331" r:id="rId13"/>
    <p:sldId id="328" r:id="rId14"/>
    <p:sldId id="329" r:id="rId15"/>
    <p:sldId id="330" r:id="rId16"/>
    <p:sldId id="332" r:id="rId17"/>
    <p:sldId id="333" r:id="rId18"/>
    <p:sldId id="334" r:id="rId19"/>
    <p:sldId id="335" r:id="rId20"/>
    <p:sldId id="336" r:id="rId21"/>
    <p:sldId id="337" r:id="rId22"/>
    <p:sldId id="312" r:id="rId23"/>
    <p:sldId id="339" r:id="rId24"/>
    <p:sldId id="340" r:id="rId25"/>
    <p:sldId id="344" r:id="rId26"/>
    <p:sldId id="341" r:id="rId27"/>
    <p:sldId id="342" r:id="rId28"/>
    <p:sldId id="345" r:id="rId29"/>
    <p:sldId id="346" r:id="rId30"/>
    <p:sldId id="347" r:id="rId31"/>
    <p:sldId id="348" r:id="rId32"/>
    <p:sldId id="349" r:id="rId33"/>
    <p:sldId id="355" r:id="rId34"/>
    <p:sldId id="356" r:id="rId35"/>
    <p:sldId id="359" r:id="rId36"/>
    <p:sldId id="316" r:id="rId37"/>
    <p:sldId id="325" r:id="rId38"/>
    <p:sldId id="362" r:id="rId39"/>
    <p:sldId id="363"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3E44"/>
    <a:srgbClr val="AA3D40"/>
    <a:srgbClr val="0D8697"/>
    <a:srgbClr val="C6247A"/>
    <a:srgbClr val="C52378"/>
    <a:srgbClr val="98124D"/>
    <a:srgbClr val="853E5B"/>
    <a:srgbClr val="F94900"/>
    <a:srgbClr val="613125"/>
    <a:srgbClr val="AC1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33" autoAdjust="0"/>
  </p:normalViewPr>
  <p:slideViewPr>
    <p:cSldViewPr snapToGrid="0">
      <p:cViewPr varScale="1">
        <p:scale>
          <a:sx n="64" d="100"/>
          <a:sy n="64" d="100"/>
        </p:scale>
        <p:origin x="146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08.10.2023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08.10.2023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08.10.2023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08.10.2023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08.10.2023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08.10.2023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08.10.2023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08.10.2023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08.10.2023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08.10.2023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08.10.2023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08.10.2023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te4estvo.ru/uploads/1433777516_11.jpg"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ote4estvo.ru/uploads/1433777891_03___TASS_1225939-380261.jpg"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4" name="Прямоугольник 3"/>
          <p:cNvSpPr/>
          <p:nvPr/>
        </p:nvSpPr>
        <p:spPr>
          <a:xfrm>
            <a:off x="1036144" y="1627510"/>
            <a:ext cx="6734086" cy="1107996"/>
          </a:xfrm>
          <a:prstGeom prst="rect">
            <a:avLst/>
          </a:prstGeom>
        </p:spPr>
        <p:txBody>
          <a:bodyPr wrap="square">
            <a:spAutoFit/>
          </a:bodyPr>
          <a:lstStyle/>
          <a:p>
            <a:pPr algn="ctr"/>
            <a:r>
              <a:rPr lang="ru-RU" sz="6600" b="1" dirty="0">
                <a:ln w="0">
                  <a:noFill/>
                </a:ln>
                <a:solidFill>
                  <a:srgbClr val="AD3E44"/>
                </a:solidFill>
                <a:latin typeface="Arial" panose="020B0604020202020204" pitchFamily="34" charset="0"/>
                <a:ea typeface="Tahoma" panose="020B0604030504040204" pitchFamily="34" charset="0"/>
                <a:cs typeface="Arial" panose="020B0604020202020204" pitchFamily="34" charset="0"/>
              </a:rPr>
              <a:t>Слово в строю.</a:t>
            </a:r>
          </a:p>
        </p:txBody>
      </p:sp>
      <p:sp>
        <p:nvSpPr>
          <p:cNvPr id="2" name="Прямоугольник 1"/>
          <p:cNvSpPr/>
          <p:nvPr/>
        </p:nvSpPr>
        <p:spPr>
          <a:xfrm>
            <a:off x="1171475" y="3279572"/>
            <a:ext cx="5874109" cy="2239844"/>
          </a:xfrm>
          <a:prstGeom prst="rect">
            <a:avLst/>
          </a:prstGeom>
        </p:spPr>
        <p:txBody>
          <a:bodyPr wrap="none">
            <a:spAutoFit/>
          </a:bodyPr>
          <a:lstStyle/>
          <a:p>
            <a:pPr>
              <a:lnSpc>
                <a:spcPct val="150000"/>
              </a:lnSpc>
            </a:pPr>
            <a:r>
              <a:rPr lang="ru-RU" sz="2400" dirty="0">
                <a:latin typeface="Arial" panose="020B0604020202020204" pitchFamily="34" charset="0"/>
                <a:ea typeface="Tahoma" panose="020B0604030504040204" pitchFamily="34" charset="0"/>
                <a:cs typeface="Arial" panose="020B0604020202020204" pitchFamily="34" charset="0"/>
              </a:rPr>
              <a:t>Работа выполнена учащимися 5 класса</a:t>
            </a:r>
          </a:p>
          <a:p>
            <a:pPr>
              <a:lnSpc>
                <a:spcPct val="150000"/>
              </a:lnSpc>
            </a:pPr>
            <a:r>
              <a:rPr lang="ru-RU" sz="2400" dirty="0">
                <a:latin typeface="Arial" panose="020B0604020202020204" pitchFamily="34" charset="0"/>
                <a:ea typeface="Tahoma" panose="020B0604030504040204" pitchFamily="34" charset="0"/>
                <a:cs typeface="Arial" panose="020B0604020202020204" pitchFamily="34" charset="0"/>
              </a:rPr>
              <a:t> ЧОУ «СОШ «Ступени»</a:t>
            </a:r>
          </a:p>
          <a:p>
            <a:pPr>
              <a:lnSpc>
                <a:spcPct val="150000"/>
              </a:lnSpc>
            </a:pPr>
            <a:r>
              <a:rPr lang="ru-RU" sz="2400" dirty="0">
                <a:latin typeface="Arial" panose="020B0604020202020204" pitchFamily="34" charset="0"/>
                <a:ea typeface="Tahoma" panose="020B0604030504040204" pitchFamily="34" charset="0"/>
                <a:cs typeface="Arial" panose="020B0604020202020204" pitchFamily="34" charset="0"/>
              </a:rPr>
              <a:t>Руководитель: учитель русского языка </a:t>
            </a:r>
          </a:p>
          <a:p>
            <a:pPr>
              <a:lnSpc>
                <a:spcPct val="150000"/>
              </a:lnSpc>
            </a:pPr>
            <a:r>
              <a:rPr lang="ru-RU" sz="2400" dirty="0">
                <a:latin typeface="Arial" panose="020B0604020202020204" pitchFamily="34" charset="0"/>
                <a:ea typeface="Tahoma" panose="020B0604030504040204" pitchFamily="34" charset="0"/>
                <a:cs typeface="Arial" panose="020B0604020202020204" pitchFamily="34" charset="0"/>
              </a:rPr>
              <a:t>и литературы Драчева Г.Н.</a:t>
            </a:r>
          </a:p>
        </p:txBody>
      </p:sp>
    </p:spTree>
    <p:extLst>
      <p:ext uri="{BB962C8B-B14F-4D97-AF65-F5344CB8AC3E}">
        <p14:creationId xmlns:p14="http://schemas.microsoft.com/office/powerpoint/2010/main" val="255266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21" y="0"/>
            <a:ext cx="9135879" cy="6858000"/>
          </a:xfrm>
          <a:prstGeom prst="rect">
            <a:avLst/>
          </a:prstGeom>
        </p:spPr>
      </p:pic>
      <p:sp>
        <p:nvSpPr>
          <p:cNvPr id="5" name="Прямоугольник 4"/>
          <p:cNvSpPr/>
          <p:nvPr/>
        </p:nvSpPr>
        <p:spPr>
          <a:xfrm>
            <a:off x="1157065" y="365760"/>
            <a:ext cx="6207371" cy="923330"/>
          </a:xfrm>
          <a:prstGeom prst="rect">
            <a:avLst/>
          </a:prstGeom>
        </p:spPr>
        <p:txBody>
          <a:bodyPr wrap="square">
            <a:spAutoFit/>
          </a:bodyPr>
          <a:lstStyle/>
          <a:p>
            <a:pPr algn="ctr"/>
            <a:r>
              <a:rPr lang="ru-RU" sz="5400" dirty="0">
                <a:ln>
                  <a:solidFill>
                    <a:srgbClr val="FF0000"/>
                  </a:solidFill>
                </a:ln>
                <a:latin typeface="Gabriola" panose="04040605051002020D02" pitchFamily="82" charset="0"/>
              </a:rPr>
              <a:t>Марш артиллеристов.</a:t>
            </a:r>
            <a:endParaRPr lang="ru-RU" sz="5400" dirty="0"/>
          </a:p>
        </p:txBody>
      </p:sp>
      <p:sp>
        <p:nvSpPr>
          <p:cNvPr id="6" name="TextBox 5">
            <a:extLst>
              <a:ext uri="{FF2B5EF4-FFF2-40B4-BE49-F238E27FC236}">
                <a16:creationId xmlns:a16="http://schemas.microsoft.com/office/drawing/2014/main" id="{94821A80-A919-4CAF-B392-9FA421E35728}"/>
              </a:ext>
            </a:extLst>
          </p:cNvPr>
          <p:cNvSpPr txBox="1"/>
          <p:nvPr/>
        </p:nvSpPr>
        <p:spPr>
          <a:xfrm>
            <a:off x="914400" y="1289090"/>
            <a:ext cx="6330461" cy="5262979"/>
          </a:xfrm>
          <a:prstGeom prst="rect">
            <a:avLst/>
          </a:prstGeom>
          <a:noFill/>
        </p:spPr>
        <p:txBody>
          <a:bodyPr wrap="square">
            <a:spAutoFit/>
          </a:bodyPr>
          <a:lstStyle/>
          <a:p>
            <a:r>
              <a:rPr lang="ru-RU" sz="2800" dirty="0"/>
              <a:t>Горит в сердцах у нас любовь к земле родимой,</a:t>
            </a:r>
            <a:br>
              <a:rPr lang="ru-RU" sz="2800" dirty="0"/>
            </a:br>
            <a:r>
              <a:rPr lang="ru-RU" sz="2800" dirty="0"/>
              <a:t>Мы в смертный бой идём за честь родной страны,</a:t>
            </a:r>
            <a:br>
              <a:rPr lang="ru-RU" sz="2800" dirty="0"/>
            </a:br>
            <a:r>
              <a:rPr lang="ru-RU" sz="2800" dirty="0"/>
              <a:t>Пылают города, охваченные дымом,</a:t>
            </a:r>
            <a:br>
              <a:rPr lang="ru-RU" sz="2800" dirty="0"/>
            </a:br>
            <a:r>
              <a:rPr lang="ru-RU" sz="2800" dirty="0"/>
              <a:t>Гремит в седых лесах суровый бог войны.</a:t>
            </a:r>
            <a:br>
              <a:rPr lang="ru-RU" sz="2800" dirty="0"/>
            </a:br>
            <a:r>
              <a:rPr lang="ru-RU" sz="2800" dirty="0"/>
              <a:t>Артиллеристы, Сталин дал приказ,</a:t>
            </a:r>
            <a:br>
              <a:rPr lang="ru-RU" sz="2800" dirty="0"/>
            </a:br>
            <a:r>
              <a:rPr lang="ru-RU" sz="2800" dirty="0"/>
              <a:t>Артиллеристы зовёт Отчизна нас,</a:t>
            </a:r>
            <a:br>
              <a:rPr lang="ru-RU" sz="2800" dirty="0"/>
            </a:br>
            <a:r>
              <a:rPr lang="ru-RU" sz="2800" dirty="0"/>
              <a:t>Из тысяч грозных батарей </a:t>
            </a:r>
            <a:br>
              <a:rPr lang="ru-RU" sz="2800" dirty="0"/>
            </a:br>
            <a:r>
              <a:rPr lang="ru-RU" sz="2800" dirty="0"/>
              <a:t>За слёзы наших матерей,</a:t>
            </a:r>
            <a:br>
              <a:rPr lang="ru-RU" sz="2800" dirty="0"/>
            </a:br>
            <a:r>
              <a:rPr lang="ru-RU" sz="2800" dirty="0"/>
              <a:t>За нашу Родину огонь, огонь!</a:t>
            </a:r>
          </a:p>
        </p:txBody>
      </p:sp>
    </p:spTree>
    <p:extLst>
      <p:ext uri="{BB962C8B-B14F-4D97-AF65-F5344CB8AC3E}">
        <p14:creationId xmlns:p14="http://schemas.microsoft.com/office/powerpoint/2010/main" val="294197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21" y="85014"/>
            <a:ext cx="9135879" cy="6858000"/>
          </a:xfrm>
          <a:prstGeom prst="rect">
            <a:avLst/>
          </a:prstGeom>
        </p:spPr>
      </p:pic>
      <p:sp>
        <p:nvSpPr>
          <p:cNvPr id="5" name="Прямоугольник 4"/>
          <p:cNvSpPr/>
          <p:nvPr/>
        </p:nvSpPr>
        <p:spPr>
          <a:xfrm>
            <a:off x="1167351" y="385777"/>
            <a:ext cx="4727275" cy="923330"/>
          </a:xfrm>
          <a:prstGeom prst="rect">
            <a:avLst/>
          </a:prstGeom>
        </p:spPr>
        <p:txBody>
          <a:bodyPr wrap="square">
            <a:spAutoFit/>
          </a:bodyPr>
          <a:lstStyle/>
          <a:p>
            <a:r>
              <a:rPr lang="ru-RU" sz="5400" dirty="0">
                <a:ln>
                  <a:solidFill>
                    <a:srgbClr val="FF0000"/>
                  </a:solidFill>
                </a:ln>
                <a:latin typeface="Gabriola" panose="04040605051002020D02" pitchFamily="82" charset="0"/>
              </a:rPr>
              <a:t>Генерал Мороз.</a:t>
            </a:r>
            <a:endParaRPr lang="ru-RU" sz="5400" dirty="0"/>
          </a:p>
        </p:txBody>
      </p:sp>
      <p:sp>
        <p:nvSpPr>
          <p:cNvPr id="6" name="TextBox 5">
            <a:extLst>
              <a:ext uri="{FF2B5EF4-FFF2-40B4-BE49-F238E27FC236}">
                <a16:creationId xmlns:a16="http://schemas.microsoft.com/office/drawing/2014/main" id="{78A54335-E912-4D9E-A34B-6F8965D5B663}"/>
              </a:ext>
            </a:extLst>
          </p:cNvPr>
          <p:cNvSpPr txBox="1"/>
          <p:nvPr/>
        </p:nvSpPr>
        <p:spPr>
          <a:xfrm>
            <a:off x="520504" y="4700495"/>
            <a:ext cx="8102990" cy="1569660"/>
          </a:xfrm>
          <a:prstGeom prst="rect">
            <a:avLst/>
          </a:prstGeom>
          <a:noFill/>
        </p:spPr>
        <p:txBody>
          <a:bodyPr wrap="square">
            <a:spAutoFit/>
          </a:bodyPr>
          <a:lstStyle/>
          <a:p>
            <a:r>
              <a:rPr lang="ru-RU" sz="3200" dirty="0">
                <a:solidFill>
                  <a:schemeClr val="tx2"/>
                </a:solidFill>
              </a:rPr>
              <a:t>Пока армия Наполеона уходила из Москвы, французские солдаты умирали от болезней и холода . Тогда и появилось это выражение.</a:t>
            </a:r>
          </a:p>
        </p:txBody>
      </p:sp>
      <p:pic>
        <p:nvPicPr>
          <p:cNvPr id="4" name="Picture 2">
            <a:extLst>
              <a:ext uri="{FF2B5EF4-FFF2-40B4-BE49-F238E27FC236}">
                <a16:creationId xmlns:a16="http://schemas.microsoft.com/office/drawing/2014/main" id="{58BCBED3-03E9-4602-9CDC-CD290722DFA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2963" y="1309107"/>
            <a:ext cx="5338072" cy="32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4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217" y="0"/>
            <a:ext cx="9135879" cy="6858000"/>
          </a:xfrm>
          <a:prstGeom prst="rect">
            <a:avLst/>
          </a:prstGeom>
        </p:spPr>
      </p:pic>
      <p:sp>
        <p:nvSpPr>
          <p:cNvPr id="5" name="Прямоугольник 4"/>
          <p:cNvSpPr/>
          <p:nvPr/>
        </p:nvSpPr>
        <p:spPr>
          <a:xfrm>
            <a:off x="960665" y="920620"/>
            <a:ext cx="3545057" cy="5016758"/>
          </a:xfrm>
          <a:prstGeom prst="rect">
            <a:avLst/>
          </a:prstGeom>
        </p:spPr>
        <p:txBody>
          <a:bodyPr wrap="square">
            <a:spAutoFit/>
          </a:bodyPr>
          <a:lstStyle/>
          <a:p>
            <a:pPr marL="0" indent="0">
              <a:buNone/>
            </a:pPr>
            <a:r>
              <a:rPr lang="ru-RU" sz="3200" dirty="0">
                <a:solidFill>
                  <a:srgbClr val="0070C0"/>
                </a:solidFill>
              </a:rPr>
              <a:t>Дошли до нас и пословицы того времени:</a:t>
            </a:r>
          </a:p>
          <a:p>
            <a:r>
              <a:rPr lang="ru-RU" sz="3200" dirty="0">
                <a:solidFill>
                  <a:srgbClr val="0070C0"/>
                </a:solidFill>
              </a:rPr>
              <a:t>«Отогрелся в Москве, да замёрз на Березине».</a:t>
            </a:r>
          </a:p>
          <a:p>
            <a:r>
              <a:rPr lang="ru-RU" sz="3200" dirty="0">
                <a:solidFill>
                  <a:srgbClr val="0070C0"/>
                </a:solidFill>
              </a:rPr>
              <a:t>«Хотел с Москвы сапоги снести, а рад с Москвы голову унести».</a:t>
            </a:r>
          </a:p>
        </p:txBody>
      </p:sp>
      <p:pic>
        <p:nvPicPr>
          <p:cNvPr id="4" name="Объект 10">
            <a:extLst>
              <a:ext uri="{FF2B5EF4-FFF2-40B4-BE49-F238E27FC236}">
                <a16:creationId xmlns:a16="http://schemas.microsoft.com/office/drawing/2014/main" id="{EFBC90B7-14ED-4ED5-89AB-D99C01E9149C}"/>
              </a:ext>
            </a:extLst>
          </p:cNvPr>
          <p:cNvPicPr>
            <a:picLocks noChangeAspect="1"/>
          </p:cNvPicPr>
          <p:nvPr/>
        </p:nvPicPr>
        <p:blipFill>
          <a:blip r:embed="rId3"/>
          <a:stretch>
            <a:fillRect/>
          </a:stretch>
        </p:blipFill>
        <p:spPr>
          <a:xfrm>
            <a:off x="4412542" y="509461"/>
            <a:ext cx="4160861" cy="5839077"/>
          </a:xfrm>
          <a:prstGeom prst="rect">
            <a:avLst/>
          </a:prstGeom>
        </p:spPr>
      </p:pic>
      <p:sp>
        <p:nvSpPr>
          <p:cNvPr id="6" name="TextBox 5">
            <a:extLst>
              <a:ext uri="{FF2B5EF4-FFF2-40B4-BE49-F238E27FC236}">
                <a16:creationId xmlns:a16="http://schemas.microsoft.com/office/drawing/2014/main" id="{634F4F6C-79FA-4F03-9B72-7F0F7E89A32D}"/>
              </a:ext>
            </a:extLst>
          </p:cNvPr>
          <p:cNvSpPr txBox="1"/>
          <p:nvPr/>
        </p:nvSpPr>
        <p:spPr>
          <a:xfrm>
            <a:off x="4473528" y="228107"/>
            <a:ext cx="4099875" cy="1754326"/>
          </a:xfrm>
          <a:prstGeom prst="rect">
            <a:avLst/>
          </a:prstGeom>
          <a:noFill/>
        </p:spPr>
        <p:txBody>
          <a:bodyPr wrap="square">
            <a:spAutoFit/>
          </a:bodyPr>
          <a:lstStyle/>
          <a:p>
            <a:r>
              <a:rPr lang="ru-RU" sz="5400" dirty="0">
                <a:ln>
                  <a:solidFill>
                    <a:srgbClr val="FF0000"/>
                  </a:solidFill>
                </a:ln>
                <a:latin typeface="Gabriola" panose="04040605051002020D02" pitchFamily="82" charset="0"/>
              </a:rPr>
              <a:t>Генерал Мороз.</a:t>
            </a:r>
            <a:br>
              <a:rPr lang="ru-RU" sz="5400" dirty="0"/>
            </a:br>
            <a:endParaRPr lang="ru-RU" sz="5400" dirty="0"/>
          </a:p>
        </p:txBody>
      </p:sp>
    </p:spTree>
    <p:extLst>
      <p:ext uri="{BB962C8B-B14F-4D97-AF65-F5344CB8AC3E}">
        <p14:creationId xmlns:p14="http://schemas.microsoft.com/office/powerpoint/2010/main" val="362778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21" y="0"/>
            <a:ext cx="9135879" cy="6858000"/>
          </a:xfrm>
          <a:prstGeom prst="rect">
            <a:avLst/>
          </a:prstGeom>
        </p:spPr>
      </p:pic>
      <p:sp>
        <p:nvSpPr>
          <p:cNvPr id="5" name="Прямоугольник 4"/>
          <p:cNvSpPr/>
          <p:nvPr/>
        </p:nvSpPr>
        <p:spPr>
          <a:xfrm>
            <a:off x="705556" y="2404089"/>
            <a:ext cx="3866444" cy="2246769"/>
          </a:xfrm>
          <a:prstGeom prst="rect">
            <a:avLst/>
          </a:prstGeom>
        </p:spPr>
        <p:txBody>
          <a:bodyPr wrap="square">
            <a:spAutoFit/>
          </a:bodyPr>
          <a:lstStyle/>
          <a:p>
            <a:pPr marL="0" indent="0" algn="ctr">
              <a:buNone/>
            </a:pPr>
            <a:r>
              <a:rPr lang="ru-RU" sz="2800" dirty="0">
                <a:solidFill>
                  <a:srgbClr val="0070C0"/>
                </a:solidFill>
              </a:rPr>
              <a:t>Слова «Генерал Мороз» и «Генерал Зима» были распространены и в годы Великой Отечественной войны</a:t>
            </a:r>
          </a:p>
        </p:txBody>
      </p:sp>
      <p:pic>
        <p:nvPicPr>
          <p:cNvPr id="2" name="Рисунок 1">
            <a:extLst>
              <a:ext uri="{FF2B5EF4-FFF2-40B4-BE49-F238E27FC236}">
                <a16:creationId xmlns:a16="http://schemas.microsoft.com/office/drawing/2014/main" id="{3441796B-FC3D-45F2-A7EC-09EBC2CA0C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6745" y="660302"/>
            <a:ext cx="3863662" cy="5143500"/>
          </a:xfrm>
          <a:prstGeom prst="rect">
            <a:avLst/>
          </a:prstGeom>
        </p:spPr>
      </p:pic>
    </p:spTree>
    <p:extLst>
      <p:ext uri="{BB962C8B-B14F-4D97-AF65-F5344CB8AC3E}">
        <p14:creationId xmlns:p14="http://schemas.microsoft.com/office/powerpoint/2010/main" val="346455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35879" cy="6858000"/>
          </a:xfrm>
          <a:prstGeom prst="rect">
            <a:avLst/>
          </a:prstGeom>
        </p:spPr>
      </p:pic>
      <p:sp>
        <p:nvSpPr>
          <p:cNvPr id="5" name="Прямоугольник 4"/>
          <p:cNvSpPr/>
          <p:nvPr/>
        </p:nvSpPr>
        <p:spPr>
          <a:xfrm>
            <a:off x="365760" y="931834"/>
            <a:ext cx="3896751" cy="5509200"/>
          </a:xfrm>
          <a:prstGeom prst="rect">
            <a:avLst/>
          </a:prstGeom>
        </p:spPr>
        <p:txBody>
          <a:bodyPr wrap="square">
            <a:spAutoFit/>
          </a:bodyPr>
          <a:lstStyle/>
          <a:p>
            <a:pPr marL="0" indent="0" algn="ctr">
              <a:buNone/>
            </a:pPr>
            <a:r>
              <a:rPr lang="ru-RU" sz="3200" dirty="0">
                <a:solidFill>
                  <a:srgbClr val="0070C0"/>
                </a:solidFill>
              </a:rPr>
              <a:t>      Когда советская           армия стала нано- </a:t>
            </a:r>
            <a:r>
              <a:rPr lang="ru-RU" sz="3200" dirty="0" err="1">
                <a:solidFill>
                  <a:srgbClr val="0070C0"/>
                </a:solidFill>
              </a:rPr>
              <a:t>сить</a:t>
            </a:r>
            <a:r>
              <a:rPr lang="ru-RU" sz="3200" dirty="0">
                <a:solidFill>
                  <a:srgbClr val="0070C0"/>
                </a:solidFill>
              </a:rPr>
              <a:t> ощутимые удары под Москвой фашистским войскам,  гитлеровцы своё отступление объяснили  русскими морозами.</a:t>
            </a:r>
            <a:br>
              <a:rPr lang="ru-RU" sz="3200" dirty="0">
                <a:solidFill>
                  <a:srgbClr val="0070C0"/>
                </a:solidFill>
              </a:rPr>
            </a:br>
            <a:endParaRPr lang="ru-RU" sz="3200" dirty="0">
              <a:solidFill>
                <a:srgbClr val="0070C0"/>
              </a:solidFill>
            </a:endParaRPr>
          </a:p>
        </p:txBody>
      </p:sp>
      <p:pic>
        <p:nvPicPr>
          <p:cNvPr id="2" name="Рисунок 1">
            <a:extLst>
              <a:ext uri="{FF2B5EF4-FFF2-40B4-BE49-F238E27FC236}">
                <a16:creationId xmlns:a16="http://schemas.microsoft.com/office/drawing/2014/main" id="{0B7E1E3A-AE2D-4D83-9C34-A231E5F38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2511" y="631713"/>
            <a:ext cx="4325438" cy="5143500"/>
          </a:xfrm>
          <a:prstGeom prst="rect">
            <a:avLst/>
          </a:prstGeom>
        </p:spPr>
      </p:pic>
    </p:spTree>
    <p:extLst>
      <p:ext uri="{BB962C8B-B14F-4D97-AF65-F5344CB8AC3E}">
        <p14:creationId xmlns:p14="http://schemas.microsoft.com/office/powerpoint/2010/main" val="75123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21" y="0"/>
            <a:ext cx="9135879" cy="6858000"/>
          </a:xfrm>
          <a:prstGeom prst="rect">
            <a:avLst/>
          </a:prstGeom>
        </p:spPr>
      </p:pic>
      <p:sp>
        <p:nvSpPr>
          <p:cNvPr id="6" name="TextBox 5">
            <a:extLst>
              <a:ext uri="{FF2B5EF4-FFF2-40B4-BE49-F238E27FC236}">
                <a16:creationId xmlns:a16="http://schemas.microsoft.com/office/drawing/2014/main" id="{EC9DD2AA-0F1B-4CF6-8D4D-98D05B8FF8EB}"/>
              </a:ext>
            </a:extLst>
          </p:cNvPr>
          <p:cNvSpPr txBox="1"/>
          <p:nvPr/>
        </p:nvSpPr>
        <p:spPr>
          <a:xfrm>
            <a:off x="877293" y="1888815"/>
            <a:ext cx="7389409" cy="4401205"/>
          </a:xfrm>
          <a:prstGeom prst="rect">
            <a:avLst/>
          </a:prstGeom>
          <a:noFill/>
        </p:spPr>
        <p:txBody>
          <a:bodyPr wrap="square">
            <a:spAutoFit/>
          </a:bodyPr>
          <a:lstStyle/>
          <a:p>
            <a:r>
              <a:rPr lang="ru-RU" sz="2800" dirty="0">
                <a:solidFill>
                  <a:srgbClr val="0070C0"/>
                </a:solidFill>
              </a:rPr>
              <a:t>«…Фашисты, пытаясь оправдаться за неудачи, постигшие их  войска под Москвой  и Сталинградом, и не желая признать огромное превосходство Красной Армии, которая наголову разбила гитлеровские войска, трубили на весь мир о том, как успешно помогают русским их верные союзники «Генерал Зима»,  «Генерал Мороз» и </a:t>
            </a:r>
            <a:r>
              <a:rPr lang="ru-RU" sz="2800" dirty="0" err="1">
                <a:solidFill>
                  <a:srgbClr val="0070C0"/>
                </a:solidFill>
              </a:rPr>
              <a:t>бездрожье</a:t>
            </a:r>
            <a:r>
              <a:rPr lang="ru-RU" sz="2800" dirty="0">
                <a:solidFill>
                  <a:srgbClr val="0070C0"/>
                </a:solidFill>
              </a:rPr>
              <a:t>».    (</a:t>
            </a:r>
            <a:r>
              <a:rPr lang="ru-RU" sz="2800" dirty="0" err="1">
                <a:solidFill>
                  <a:srgbClr val="0070C0"/>
                </a:solidFill>
              </a:rPr>
              <a:t>Д.Драгунский</a:t>
            </a:r>
            <a:r>
              <a:rPr lang="ru-RU" sz="2800" dirty="0">
                <a:solidFill>
                  <a:srgbClr val="0070C0"/>
                </a:solidFill>
              </a:rPr>
              <a:t>. Годы в броне. М.1973г.)</a:t>
            </a:r>
          </a:p>
        </p:txBody>
      </p:sp>
    </p:spTree>
    <p:extLst>
      <p:ext uri="{BB962C8B-B14F-4D97-AF65-F5344CB8AC3E}">
        <p14:creationId xmlns:p14="http://schemas.microsoft.com/office/powerpoint/2010/main" val="119153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6949"/>
            <a:ext cx="9135879" cy="6858000"/>
          </a:xfrm>
          <a:prstGeom prst="rect">
            <a:avLst/>
          </a:prstGeom>
        </p:spPr>
      </p:pic>
      <p:sp>
        <p:nvSpPr>
          <p:cNvPr id="5" name="Прямоугольник 4"/>
          <p:cNvSpPr/>
          <p:nvPr/>
        </p:nvSpPr>
        <p:spPr>
          <a:xfrm>
            <a:off x="1504976" y="582724"/>
            <a:ext cx="4727275" cy="2585323"/>
          </a:xfrm>
          <a:prstGeom prst="rect">
            <a:avLst/>
          </a:prstGeom>
        </p:spPr>
        <p:txBody>
          <a:bodyPr wrap="square">
            <a:spAutoFit/>
          </a:bodyPr>
          <a:lstStyle/>
          <a:p>
            <a:pPr marL="0" indent="0" algn="ctr">
              <a:buNone/>
            </a:pPr>
            <a:r>
              <a:rPr lang="ru-RU" sz="5400" dirty="0">
                <a:ln>
                  <a:solidFill>
                    <a:srgbClr val="FF0000"/>
                  </a:solidFill>
                </a:ln>
                <a:latin typeface="Gabriola" panose="04040605051002020D02" pitchFamily="82" charset="0"/>
              </a:rPr>
              <a:t>Все  для фронта, всё для Победы!</a:t>
            </a:r>
            <a:br>
              <a:rPr lang="ru-RU" sz="5400" dirty="0"/>
            </a:br>
            <a:endParaRPr lang="ru-RU" sz="5400" dirty="0"/>
          </a:p>
        </p:txBody>
      </p:sp>
      <p:sp>
        <p:nvSpPr>
          <p:cNvPr id="6" name="TextBox 5">
            <a:extLst>
              <a:ext uri="{FF2B5EF4-FFF2-40B4-BE49-F238E27FC236}">
                <a16:creationId xmlns:a16="http://schemas.microsoft.com/office/drawing/2014/main" id="{01D62300-0D87-40ED-9616-572D298CD6E7}"/>
              </a:ext>
            </a:extLst>
          </p:cNvPr>
          <p:cNvSpPr txBox="1"/>
          <p:nvPr/>
        </p:nvSpPr>
        <p:spPr>
          <a:xfrm>
            <a:off x="783730" y="2553864"/>
            <a:ext cx="7938240" cy="3539430"/>
          </a:xfrm>
          <a:prstGeom prst="rect">
            <a:avLst/>
          </a:prstGeom>
          <a:noFill/>
        </p:spPr>
        <p:txBody>
          <a:bodyPr wrap="square">
            <a:spAutoFit/>
          </a:bodyPr>
          <a:lstStyle/>
          <a:p>
            <a:pPr marL="0" indent="0">
              <a:buNone/>
            </a:pPr>
            <a:r>
              <a:rPr lang="ru-RU" sz="3200" dirty="0"/>
              <a:t>Первое упоминание лозунга встречается в директиве Совета народных комиссаров СССР 29 июня 1941-го года, с момента начала войны прошла всего одна неделя. Затем уже 3 июля сам Сталин в своём радиообращении к гражданам Советского Союза произнёс данный лозунг. </a:t>
            </a:r>
          </a:p>
        </p:txBody>
      </p:sp>
    </p:spTree>
    <p:extLst>
      <p:ext uri="{BB962C8B-B14F-4D97-AF65-F5344CB8AC3E}">
        <p14:creationId xmlns:p14="http://schemas.microsoft.com/office/powerpoint/2010/main" val="158309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pic>
        <p:nvPicPr>
          <p:cNvPr id="2" name="Рисунок 1">
            <a:extLst>
              <a:ext uri="{FF2B5EF4-FFF2-40B4-BE49-F238E27FC236}">
                <a16:creationId xmlns:a16="http://schemas.microsoft.com/office/drawing/2014/main" id="{C20143CC-4B8D-405E-85C9-86FDDA923BA3}"/>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364565" y="379828"/>
            <a:ext cx="6738426" cy="6105378"/>
          </a:xfrm>
          <a:prstGeom prst="rect">
            <a:avLst/>
          </a:prstGeom>
          <a:noFill/>
          <a:ln>
            <a:noFill/>
          </a:ln>
        </p:spPr>
      </p:pic>
    </p:spTree>
    <p:extLst>
      <p:ext uri="{BB962C8B-B14F-4D97-AF65-F5344CB8AC3E}">
        <p14:creationId xmlns:p14="http://schemas.microsoft.com/office/powerpoint/2010/main" val="311533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1280161" y="534572"/>
            <a:ext cx="6555544" cy="2585323"/>
          </a:xfrm>
          <a:prstGeom prst="rect">
            <a:avLst/>
          </a:prstGeom>
        </p:spPr>
        <p:txBody>
          <a:bodyPr wrap="square">
            <a:spAutoFit/>
          </a:bodyPr>
          <a:lstStyle/>
          <a:p>
            <a:pPr marL="0" indent="0" algn="ctr">
              <a:buNone/>
            </a:pPr>
            <a:r>
              <a:rPr lang="ru-RU" sz="5400" dirty="0">
                <a:ln>
                  <a:solidFill>
                    <a:srgbClr val="FF0000"/>
                  </a:solidFill>
                </a:ln>
                <a:latin typeface="Gabriola" panose="04040605051002020D02" pitchFamily="82" charset="0"/>
              </a:rPr>
              <a:t>Все  для фронта, всё для Победы!</a:t>
            </a:r>
            <a:br>
              <a:rPr lang="ru-RU" sz="5400" dirty="0"/>
            </a:br>
            <a:endParaRPr lang="ru-RU" sz="5400" dirty="0"/>
          </a:p>
        </p:txBody>
      </p:sp>
      <p:sp>
        <p:nvSpPr>
          <p:cNvPr id="6" name="TextBox 5">
            <a:extLst>
              <a:ext uri="{FF2B5EF4-FFF2-40B4-BE49-F238E27FC236}">
                <a16:creationId xmlns:a16="http://schemas.microsoft.com/office/drawing/2014/main" id="{C07FD91F-9E81-404F-BB44-FE99DA864622}"/>
              </a:ext>
            </a:extLst>
          </p:cNvPr>
          <p:cNvSpPr txBox="1"/>
          <p:nvPr/>
        </p:nvSpPr>
        <p:spPr>
          <a:xfrm>
            <a:off x="689317" y="2366779"/>
            <a:ext cx="8102991" cy="3416320"/>
          </a:xfrm>
          <a:prstGeom prst="rect">
            <a:avLst/>
          </a:prstGeom>
          <a:noFill/>
        </p:spPr>
        <p:txBody>
          <a:bodyPr wrap="square">
            <a:spAutoFit/>
          </a:bodyPr>
          <a:lstStyle/>
          <a:p>
            <a:r>
              <a:rPr lang="ru-RU" sz="3600" dirty="0"/>
              <a:t>Вскоре среди военных и гражданского населения страна высказывание вождя приобрело небывалую популярность и дало начало знаменитым выражением «В труде – как в бою», «Фронту надо – сделаем».</a:t>
            </a:r>
          </a:p>
        </p:txBody>
      </p:sp>
    </p:spTree>
    <p:extLst>
      <p:ext uri="{BB962C8B-B14F-4D97-AF65-F5344CB8AC3E}">
        <p14:creationId xmlns:p14="http://schemas.microsoft.com/office/powerpoint/2010/main" val="151445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1097013" y="568657"/>
            <a:ext cx="4727275" cy="1077218"/>
          </a:xfrm>
          <a:prstGeom prst="rect">
            <a:avLst/>
          </a:prstGeom>
        </p:spPr>
        <p:txBody>
          <a:bodyPr wrap="square">
            <a:spAutoFit/>
          </a:bodyPr>
          <a:lstStyle/>
          <a:p>
            <a:pPr marL="0" indent="0" algn="ctr">
              <a:buNone/>
            </a:pPr>
            <a:r>
              <a:rPr lang="ru-RU" sz="3200" dirty="0">
                <a:ln>
                  <a:solidFill>
                    <a:srgbClr val="FF0000"/>
                  </a:solidFill>
                </a:ln>
                <a:latin typeface="Gabriola" panose="04040605051002020D02" pitchFamily="82" charset="0"/>
              </a:rPr>
              <a:t>Все  для фронта, всё для Победы!</a:t>
            </a:r>
            <a:br>
              <a:rPr lang="ru-RU" sz="6600" dirty="0"/>
            </a:br>
            <a:r>
              <a:rPr lang="ru-RU" sz="3200" dirty="0">
                <a:ln>
                  <a:solidFill>
                    <a:srgbClr val="FF0000"/>
                  </a:solidFill>
                </a:ln>
                <a:solidFill>
                  <a:srgbClr val="C00000"/>
                </a:solidFill>
                <a:latin typeface="Gabriola" panose="04040605051002020D02" pitchFamily="82" charset="0"/>
              </a:rPr>
              <a:t>.</a:t>
            </a:r>
            <a:endParaRPr lang="ru-RU" sz="3200" dirty="0"/>
          </a:p>
        </p:txBody>
      </p:sp>
      <p:pic>
        <p:nvPicPr>
          <p:cNvPr id="2" name="Рисунок 1" descr="все для фронта. Дети ВОВ">
            <a:hlinkClick r:id="rId3"/>
            <a:extLst>
              <a:ext uri="{FF2B5EF4-FFF2-40B4-BE49-F238E27FC236}">
                <a16:creationId xmlns:a16="http://schemas.microsoft.com/office/drawing/2014/main" id="{4562A656-C486-4C67-9E8A-B45FC064A5EB}"/>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4817776" y="1315676"/>
            <a:ext cx="3482162" cy="3390846"/>
          </a:xfrm>
          <a:prstGeom prst="rect">
            <a:avLst/>
          </a:prstGeom>
          <a:noFill/>
          <a:ln>
            <a:noFill/>
          </a:ln>
        </p:spPr>
      </p:pic>
      <p:sp>
        <p:nvSpPr>
          <p:cNvPr id="7" name="TextBox 6">
            <a:extLst>
              <a:ext uri="{FF2B5EF4-FFF2-40B4-BE49-F238E27FC236}">
                <a16:creationId xmlns:a16="http://schemas.microsoft.com/office/drawing/2014/main" id="{68C01BB4-0C0C-4640-BC51-F96464F1209C}"/>
              </a:ext>
            </a:extLst>
          </p:cNvPr>
          <p:cNvSpPr txBox="1"/>
          <p:nvPr/>
        </p:nvSpPr>
        <p:spPr>
          <a:xfrm>
            <a:off x="647113" y="1231406"/>
            <a:ext cx="8074856" cy="5183461"/>
          </a:xfrm>
          <a:prstGeom prst="rect">
            <a:avLst/>
          </a:prstGeom>
          <a:noFill/>
        </p:spPr>
        <p:txBody>
          <a:bodyPr wrap="square">
            <a:spAutoFit/>
          </a:bodyPr>
          <a:lstStyle/>
          <a:p>
            <a:r>
              <a:rPr lang="ru-RU" sz="3200" b="1" dirty="0"/>
              <a:t>Как лозунг повлиял </a:t>
            </a:r>
          </a:p>
          <a:p>
            <a:r>
              <a:rPr lang="ru-RU" sz="3200" b="1" dirty="0"/>
              <a:t>на исход войны</a:t>
            </a:r>
          </a:p>
          <a:p>
            <a:pPr marL="0" indent="0">
              <a:buNone/>
            </a:pPr>
            <a:r>
              <a:rPr lang="ru-RU" sz="3200" dirty="0"/>
              <a:t>Само высказывание</a:t>
            </a:r>
          </a:p>
          <a:p>
            <a:pPr marL="0" indent="0">
              <a:buNone/>
            </a:pPr>
            <a:r>
              <a:rPr lang="ru-RU" sz="3200" dirty="0"/>
              <a:t> не могло, конечно,</a:t>
            </a:r>
          </a:p>
          <a:p>
            <a:pPr marL="0" indent="0">
              <a:buNone/>
            </a:pPr>
            <a:r>
              <a:rPr lang="ru-RU" sz="3200" dirty="0"/>
              <a:t> в буквальном смысле</a:t>
            </a:r>
          </a:p>
          <a:p>
            <a:pPr marL="0" indent="0">
              <a:buNone/>
            </a:pPr>
            <a:r>
              <a:rPr lang="ru-RU" sz="3200" dirty="0"/>
              <a:t> слова переломить </a:t>
            </a:r>
          </a:p>
          <a:p>
            <a:pPr marL="0" indent="0">
              <a:buNone/>
            </a:pPr>
            <a:r>
              <a:rPr lang="ru-RU" sz="3200" dirty="0"/>
              <a:t>исход войны, но под-</a:t>
            </a:r>
          </a:p>
          <a:p>
            <a:pPr marL="0" indent="0">
              <a:buNone/>
            </a:pPr>
            <a:r>
              <a:rPr lang="ru-RU" sz="3200" dirty="0"/>
              <a:t>толкнуть в нужное направление обедневший и уставший от тягот войны народ ему было под силу. </a:t>
            </a:r>
          </a:p>
        </p:txBody>
      </p:sp>
    </p:spTree>
    <p:extLst>
      <p:ext uri="{BB962C8B-B14F-4D97-AF65-F5344CB8AC3E}">
        <p14:creationId xmlns:p14="http://schemas.microsoft.com/office/powerpoint/2010/main" val="322744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780756" y="1089161"/>
            <a:ext cx="7582486" cy="4154984"/>
          </a:xfrm>
          <a:prstGeom prst="rect">
            <a:avLst/>
          </a:prstGeom>
        </p:spPr>
        <p:txBody>
          <a:bodyPr wrap="square">
            <a:spAutoFit/>
          </a:bodyPr>
          <a:lstStyle/>
          <a:p>
            <a:pPr marL="0" indent="0" algn="ctr">
              <a:buNone/>
            </a:pPr>
            <a:r>
              <a:rPr lang="ru-RU" sz="6600" dirty="0">
                <a:ln>
                  <a:solidFill>
                    <a:srgbClr val="FF0000"/>
                  </a:solidFill>
                </a:ln>
                <a:solidFill>
                  <a:srgbClr val="C00000"/>
                </a:solidFill>
                <a:latin typeface="Gabriola" panose="04040605051002020D02" pitchFamily="82" charset="0"/>
              </a:rPr>
              <a:t>Проект к 75-летию</a:t>
            </a:r>
            <a:br>
              <a:rPr lang="ru-RU" sz="6600" dirty="0">
                <a:ln>
                  <a:solidFill>
                    <a:srgbClr val="FF0000"/>
                  </a:solidFill>
                </a:ln>
                <a:solidFill>
                  <a:srgbClr val="C00000"/>
                </a:solidFill>
                <a:latin typeface="Gabriola" panose="04040605051002020D02" pitchFamily="82" charset="0"/>
              </a:rPr>
            </a:br>
            <a:r>
              <a:rPr lang="ru-RU" sz="6600" dirty="0">
                <a:ln>
                  <a:solidFill>
                    <a:srgbClr val="FF0000"/>
                  </a:solidFill>
                </a:ln>
                <a:solidFill>
                  <a:srgbClr val="C00000"/>
                </a:solidFill>
                <a:latin typeface="Gabriola" panose="04040605051002020D02" pitchFamily="82" charset="0"/>
              </a:rPr>
              <a:t> Победы в </a:t>
            </a:r>
            <a:br>
              <a:rPr lang="ru-RU" sz="6600" dirty="0">
                <a:ln>
                  <a:solidFill>
                    <a:srgbClr val="FF0000"/>
                  </a:solidFill>
                </a:ln>
                <a:solidFill>
                  <a:srgbClr val="C00000"/>
                </a:solidFill>
                <a:latin typeface="Gabriola" panose="04040605051002020D02" pitchFamily="82" charset="0"/>
              </a:rPr>
            </a:br>
            <a:r>
              <a:rPr lang="ru-RU" sz="6600" dirty="0">
                <a:ln>
                  <a:solidFill>
                    <a:srgbClr val="FF0000"/>
                  </a:solidFill>
                </a:ln>
                <a:solidFill>
                  <a:srgbClr val="C00000"/>
                </a:solidFill>
                <a:latin typeface="Gabriola" panose="04040605051002020D02" pitchFamily="82" charset="0"/>
              </a:rPr>
              <a:t>Великой </a:t>
            </a:r>
            <a:br>
              <a:rPr lang="ru-RU" sz="6600" dirty="0">
                <a:ln>
                  <a:solidFill>
                    <a:srgbClr val="FF0000"/>
                  </a:solidFill>
                </a:ln>
                <a:solidFill>
                  <a:srgbClr val="C00000"/>
                </a:solidFill>
                <a:latin typeface="Gabriola" panose="04040605051002020D02" pitchFamily="82" charset="0"/>
              </a:rPr>
            </a:br>
            <a:r>
              <a:rPr lang="ru-RU" sz="6600" dirty="0">
                <a:ln>
                  <a:solidFill>
                    <a:srgbClr val="FF0000"/>
                  </a:solidFill>
                </a:ln>
                <a:solidFill>
                  <a:srgbClr val="C00000"/>
                </a:solidFill>
                <a:latin typeface="Gabriola" panose="04040605051002020D02" pitchFamily="82" charset="0"/>
              </a:rPr>
              <a:t>Отечественной войне.</a:t>
            </a:r>
            <a:endParaRPr lang="ru-RU" sz="6600" dirty="0"/>
          </a:p>
        </p:txBody>
      </p:sp>
    </p:spTree>
    <p:extLst>
      <p:ext uri="{BB962C8B-B14F-4D97-AF65-F5344CB8AC3E}">
        <p14:creationId xmlns:p14="http://schemas.microsoft.com/office/powerpoint/2010/main" val="365559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1153284" y="357641"/>
            <a:ext cx="4727275" cy="1077218"/>
          </a:xfrm>
          <a:prstGeom prst="rect">
            <a:avLst/>
          </a:prstGeom>
        </p:spPr>
        <p:txBody>
          <a:bodyPr wrap="square">
            <a:spAutoFit/>
          </a:bodyPr>
          <a:lstStyle/>
          <a:p>
            <a:pPr marL="0" indent="0" algn="ctr">
              <a:buNone/>
            </a:pPr>
            <a:r>
              <a:rPr lang="ru-RU" sz="3200" dirty="0">
                <a:ln>
                  <a:solidFill>
                    <a:srgbClr val="FF0000"/>
                  </a:solidFill>
                </a:ln>
                <a:latin typeface="Gabriola" panose="04040605051002020D02" pitchFamily="82" charset="0"/>
              </a:rPr>
              <a:t>Все  для фронта, всё для Победы!</a:t>
            </a:r>
            <a:br>
              <a:rPr lang="ru-RU" sz="6600" dirty="0"/>
            </a:br>
            <a:endParaRPr lang="ru-RU" sz="3200" dirty="0"/>
          </a:p>
        </p:txBody>
      </p:sp>
      <p:pic>
        <p:nvPicPr>
          <p:cNvPr id="2" name="Объект 3" descr="Труд людей во время войны, для победы">
            <a:hlinkClick r:id="rId3"/>
            <a:extLst>
              <a:ext uri="{FF2B5EF4-FFF2-40B4-BE49-F238E27FC236}">
                <a16:creationId xmlns:a16="http://schemas.microsoft.com/office/drawing/2014/main" id="{CBB112B3-48B3-4693-96B1-9ED09D0F6CEB}"/>
              </a:ext>
            </a:extLst>
          </p:cNvPr>
          <p:cNvPicPr>
            <a:picLocks/>
          </p:cNvPicPr>
          <p:nvPr/>
        </p:nvPicPr>
        <p:blipFill>
          <a:blip r:embed="rId4" cstate="print">
            <a:extLst>
              <a:ext uri="{28A0092B-C50C-407E-A947-70E740481C1C}">
                <a14:useLocalDpi xmlns:a14="http://schemas.microsoft.com/office/drawing/2010/main"/>
              </a:ext>
            </a:extLst>
          </a:blip>
          <a:srcRect/>
          <a:stretch>
            <a:fillRect/>
          </a:stretch>
        </p:blipFill>
        <p:spPr bwMode="auto">
          <a:xfrm>
            <a:off x="3847105" y="896250"/>
            <a:ext cx="4790992" cy="3069030"/>
          </a:xfrm>
          <a:prstGeom prst="rect">
            <a:avLst/>
          </a:prstGeom>
          <a:noFill/>
          <a:ln>
            <a:noFill/>
          </a:ln>
        </p:spPr>
      </p:pic>
      <p:sp>
        <p:nvSpPr>
          <p:cNvPr id="7" name="TextBox 6">
            <a:extLst>
              <a:ext uri="{FF2B5EF4-FFF2-40B4-BE49-F238E27FC236}">
                <a16:creationId xmlns:a16="http://schemas.microsoft.com/office/drawing/2014/main" id="{63FD2C20-5995-4D5C-847A-9752218A8538}"/>
              </a:ext>
            </a:extLst>
          </p:cNvPr>
          <p:cNvSpPr txBox="1"/>
          <p:nvPr/>
        </p:nvSpPr>
        <p:spPr>
          <a:xfrm>
            <a:off x="667273" y="1346453"/>
            <a:ext cx="7970824" cy="4832092"/>
          </a:xfrm>
          <a:prstGeom prst="rect">
            <a:avLst/>
          </a:prstGeom>
          <a:noFill/>
        </p:spPr>
        <p:txBody>
          <a:bodyPr wrap="square">
            <a:spAutoFit/>
          </a:bodyPr>
          <a:lstStyle/>
          <a:p>
            <a:r>
              <a:rPr lang="ru-RU" sz="2800" dirty="0">
                <a:latin typeface="Tahoma" panose="020B0604030504040204" pitchFamily="34" charset="0"/>
                <a:ea typeface="Times New Roman" panose="02020603050405020304" pitchFamily="18" charset="0"/>
                <a:cs typeface="Times New Roman" panose="02020603050405020304" pitchFamily="18" charset="0"/>
              </a:rPr>
              <a:t>Работали в три</a:t>
            </a:r>
          </a:p>
          <a:p>
            <a:r>
              <a:rPr lang="ru-RU" sz="2800" dirty="0">
                <a:latin typeface="Tahoma" panose="020B0604030504040204" pitchFamily="34" charset="0"/>
                <a:ea typeface="Times New Roman" panose="02020603050405020304" pitchFamily="18" charset="0"/>
                <a:cs typeface="Times New Roman" panose="02020603050405020304" pitchFamily="18" charset="0"/>
              </a:rPr>
              <a:t> </a:t>
            </a:r>
            <a:r>
              <a:rPr lang="ru-RU" sz="2800" dirty="0" err="1">
                <a:latin typeface="Tahoma" panose="020B0604030504040204" pitchFamily="34" charset="0"/>
                <a:ea typeface="Times New Roman" panose="02020603050405020304" pitchFamily="18" charset="0"/>
                <a:cs typeface="Times New Roman" panose="02020603050405020304" pitchFamily="18" charset="0"/>
              </a:rPr>
              <a:t>смены,работали</a:t>
            </a:r>
            <a:r>
              <a:rPr lang="ru-RU" sz="2800" dirty="0">
                <a:latin typeface="Tahoma" panose="020B0604030504040204" pitchFamily="34" charset="0"/>
                <a:ea typeface="Times New Roman" panose="02020603050405020304" pitchFamily="18" charset="0"/>
                <a:cs typeface="Times New Roman" panose="02020603050405020304" pitchFamily="18" charset="0"/>
              </a:rPr>
              <a:t> </a:t>
            </a:r>
          </a:p>
          <a:p>
            <a:r>
              <a:rPr lang="ru-RU" sz="2800" dirty="0">
                <a:latin typeface="Tahoma" panose="020B0604030504040204" pitchFamily="34" charset="0"/>
                <a:ea typeface="Times New Roman" panose="02020603050405020304" pitchFamily="18" charset="0"/>
                <a:cs typeface="Times New Roman" panose="02020603050405020304" pitchFamily="18" charset="0"/>
              </a:rPr>
              <a:t>женщины, дети,</a:t>
            </a:r>
          </a:p>
          <a:p>
            <a:r>
              <a:rPr lang="ru-RU" sz="2800" dirty="0">
                <a:latin typeface="Tahoma" panose="020B0604030504040204" pitchFamily="34" charset="0"/>
                <a:ea typeface="Times New Roman" panose="02020603050405020304" pitchFamily="18" charset="0"/>
                <a:cs typeface="Times New Roman" panose="02020603050405020304" pitchFamily="18" charset="0"/>
              </a:rPr>
              <a:t> старики. Из-за вы-</a:t>
            </a:r>
          </a:p>
          <a:p>
            <a:r>
              <a:rPr lang="ru-RU" sz="2800" dirty="0" err="1">
                <a:latin typeface="Tahoma" panose="020B0604030504040204" pitchFamily="34" charset="0"/>
                <a:ea typeface="Times New Roman" panose="02020603050405020304" pitchFamily="18" charset="0"/>
                <a:cs typeface="Times New Roman" panose="02020603050405020304" pitchFamily="18" charset="0"/>
              </a:rPr>
              <a:t>сокого</a:t>
            </a:r>
            <a:r>
              <a:rPr lang="ru-RU" sz="2800" dirty="0">
                <a:latin typeface="Tahoma" panose="020B0604030504040204" pitchFamily="34" charset="0"/>
                <a:ea typeface="Times New Roman" panose="02020603050405020304" pitchFamily="18" charset="0"/>
                <a:cs typeface="Times New Roman" panose="02020603050405020304" pitchFamily="18" charset="0"/>
              </a:rPr>
              <a:t> наплыва </a:t>
            </a:r>
            <a:r>
              <a:rPr lang="ru-RU" sz="2800" dirty="0" err="1">
                <a:latin typeface="Tahoma" panose="020B0604030504040204" pitchFamily="34" charset="0"/>
                <a:ea typeface="Times New Roman" panose="02020603050405020304" pitchFamily="18" charset="0"/>
                <a:cs typeface="Times New Roman" panose="02020603050405020304" pitchFamily="18" charset="0"/>
              </a:rPr>
              <a:t>ра</a:t>
            </a:r>
            <a:r>
              <a:rPr lang="ru-RU" sz="2800" dirty="0">
                <a:latin typeface="Tahoma" panose="020B0604030504040204" pitchFamily="34" charset="0"/>
                <a:ea typeface="Times New Roman" panose="02020603050405020304" pitchFamily="18" charset="0"/>
                <a:cs typeface="Times New Roman" panose="02020603050405020304" pitchFamily="18" charset="0"/>
              </a:rPr>
              <a:t>-</a:t>
            </a:r>
          </a:p>
          <a:p>
            <a:r>
              <a:rPr lang="ru-RU" sz="2800" dirty="0" err="1">
                <a:latin typeface="Tahoma" panose="020B0604030504040204" pitchFamily="34" charset="0"/>
                <a:ea typeface="Times New Roman" panose="02020603050405020304" pitchFamily="18" charset="0"/>
                <a:cs typeface="Times New Roman" panose="02020603050405020304" pitchFamily="18" charset="0"/>
              </a:rPr>
              <a:t>бочей</a:t>
            </a:r>
            <a:r>
              <a:rPr lang="ru-RU" sz="2800" dirty="0">
                <a:latin typeface="Tahoma" panose="020B0604030504040204" pitchFamily="34" charset="0"/>
                <a:ea typeface="Times New Roman" panose="02020603050405020304" pitchFamily="18" charset="0"/>
                <a:cs typeface="Times New Roman" panose="02020603050405020304" pitchFamily="18" charset="0"/>
              </a:rPr>
              <a:t> силы </a:t>
            </a:r>
            <a:r>
              <a:rPr lang="ru-RU" sz="2800" dirty="0" err="1">
                <a:latin typeface="Tahoma" panose="020B0604030504040204" pitchFamily="34" charset="0"/>
                <a:ea typeface="Times New Roman" panose="02020603050405020304" pitchFamily="18" charset="0"/>
                <a:cs typeface="Times New Roman" panose="02020603050405020304" pitchFamily="18" charset="0"/>
              </a:rPr>
              <a:t>стра</a:t>
            </a:r>
            <a:r>
              <a:rPr lang="ru-RU" sz="2800" dirty="0">
                <a:latin typeface="Tahoma" panose="020B0604030504040204" pitchFamily="34" charset="0"/>
                <a:ea typeface="Times New Roman" panose="02020603050405020304" pitchFamily="18" charset="0"/>
                <a:cs typeface="Times New Roman" panose="02020603050405020304" pitchFamily="18" charset="0"/>
              </a:rPr>
              <a:t>-</a:t>
            </a:r>
          </a:p>
          <a:p>
            <a:r>
              <a:rPr lang="ru-RU" sz="2800" dirty="0">
                <a:latin typeface="Tahoma" panose="020B0604030504040204" pitchFamily="34" charset="0"/>
                <a:ea typeface="Times New Roman" panose="02020603050405020304" pitchFamily="18" charset="0"/>
                <a:cs typeface="Times New Roman" panose="02020603050405020304" pitchFamily="18" charset="0"/>
              </a:rPr>
              <a:t>на смогла выполнить задуманное – обеспечила армию новыми самолётами, танками, кораблями, были  отремонтированы повреждённые машины, налажено снабжение армии продуктами первой необходимости.</a:t>
            </a: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0115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35879" cy="6858000"/>
          </a:xfrm>
          <a:prstGeom prst="rect">
            <a:avLst/>
          </a:prstGeom>
        </p:spPr>
      </p:pic>
      <p:sp>
        <p:nvSpPr>
          <p:cNvPr id="5" name="Прямоугольник 4"/>
          <p:cNvSpPr/>
          <p:nvPr/>
        </p:nvSpPr>
        <p:spPr>
          <a:xfrm>
            <a:off x="1128254" y="245099"/>
            <a:ext cx="6879369" cy="1754326"/>
          </a:xfrm>
          <a:prstGeom prst="rect">
            <a:avLst/>
          </a:prstGeom>
        </p:spPr>
        <p:txBody>
          <a:bodyPr wrap="square">
            <a:spAutoFit/>
          </a:bodyPr>
          <a:lstStyle/>
          <a:p>
            <a:pPr marL="0" indent="0" algn="ctr">
              <a:buNone/>
            </a:pPr>
            <a:r>
              <a:rPr lang="ru-RU" sz="5400" dirty="0">
                <a:ln>
                  <a:solidFill>
                    <a:srgbClr val="FF0000"/>
                  </a:solidFill>
                </a:ln>
                <a:latin typeface="Gabriola" panose="04040605051002020D02" pitchFamily="82" charset="0"/>
              </a:rPr>
              <a:t>Я хочу, чтоб к  штыку приравняли перо.</a:t>
            </a:r>
            <a:endParaRPr lang="ru-RU" sz="5400" dirty="0"/>
          </a:p>
        </p:txBody>
      </p:sp>
      <p:sp>
        <p:nvSpPr>
          <p:cNvPr id="6" name="TextBox 5">
            <a:extLst>
              <a:ext uri="{FF2B5EF4-FFF2-40B4-BE49-F238E27FC236}">
                <a16:creationId xmlns:a16="http://schemas.microsoft.com/office/drawing/2014/main" id="{36B3D224-73D3-4FC6-BAED-1E8DF6A2DA6D}"/>
              </a:ext>
            </a:extLst>
          </p:cNvPr>
          <p:cNvSpPr txBox="1"/>
          <p:nvPr/>
        </p:nvSpPr>
        <p:spPr>
          <a:xfrm>
            <a:off x="713389" y="2382187"/>
            <a:ext cx="7741293" cy="2862322"/>
          </a:xfrm>
          <a:prstGeom prst="rect">
            <a:avLst/>
          </a:prstGeom>
          <a:noFill/>
        </p:spPr>
        <p:txBody>
          <a:bodyPr wrap="square">
            <a:spAutoFit/>
          </a:bodyPr>
          <a:lstStyle/>
          <a:p>
            <a:r>
              <a:rPr lang="ru-RU" sz="3600" dirty="0">
                <a:solidFill>
                  <a:srgbClr val="002060"/>
                </a:solidFill>
              </a:rPr>
              <a:t>Это строки из стихотворения В. В. Маяковского «Домой». Их смысл понятен каждому, они говорят о большом вкладе литературы в победу.</a:t>
            </a:r>
          </a:p>
        </p:txBody>
      </p:sp>
    </p:spTree>
    <p:extLst>
      <p:ext uri="{BB962C8B-B14F-4D97-AF65-F5344CB8AC3E}">
        <p14:creationId xmlns:p14="http://schemas.microsoft.com/office/powerpoint/2010/main" val="394633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47AB2-A0BF-4D6B-B7AF-EC5896DC1E5E}"/>
              </a:ext>
            </a:extLst>
          </p:cNvPr>
          <p:cNvSpPr>
            <a:spLocks noGrp="1"/>
          </p:cNvSpPr>
          <p:nvPr>
            <p:ph type="title"/>
          </p:nvPr>
        </p:nvSpPr>
        <p:spPr>
          <a:xfrm>
            <a:off x="373164" y="887427"/>
            <a:ext cx="8181875" cy="810704"/>
          </a:xfrm>
        </p:spPr>
        <p:txBody>
          <a:bodyPr>
            <a:normAutofit fontScale="90000"/>
          </a:bodyPr>
          <a:lstStyle/>
          <a:p>
            <a:r>
              <a:rPr lang="ru-RU" sz="4950" dirty="0">
                <a:ln>
                  <a:solidFill>
                    <a:srgbClr val="FF0000"/>
                  </a:solidFill>
                </a:ln>
                <a:latin typeface="Gabriola" panose="04040605051002020D02" pitchFamily="82" charset="0"/>
              </a:rPr>
              <a:t>Я хочу, чтоб к  штыку приравняли перо.</a:t>
            </a:r>
            <a:br>
              <a:rPr lang="ru-RU" dirty="0"/>
            </a:br>
            <a:endParaRPr lang="ru-RU" dirty="0"/>
          </a:p>
        </p:txBody>
      </p:sp>
      <p:pic>
        <p:nvPicPr>
          <p:cNvPr id="7" name="Рисунок 6">
            <a:extLst>
              <a:ext uri="{FF2B5EF4-FFF2-40B4-BE49-F238E27FC236}">
                <a16:creationId xmlns:a16="http://schemas.microsoft.com/office/drawing/2014/main" id="{95FCFC7B-1998-4252-A27F-4E7C34058B5A}"/>
              </a:ext>
            </a:extLst>
          </p:cNvPr>
          <p:cNvPicPr/>
          <p:nvPr/>
        </p:nvPicPr>
        <p:blipFill>
          <a:blip r:embed="rId2" cstate="print"/>
          <a:srcRect/>
          <a:stretch>
            <a:fillRect/>
          </a:stretch>
        </p:blipFill>
        <p:spPr bwMode="auto">
          <a:xfrm>
            <a:off x="588961" y="1209820"/>
            <a:ext cx="7554351" cy="5535637"/>
          </a:xfrm>
          <a:prstGeom prst="rect">
            <a:avLst/>
          </a:prstGeom>
          <a:noFill/>
          <a:ln w="9525">
            <a:noFill/>
            <a:miter lim="800000"/>
            <a:headEnd/>
            <a:tailEnd/>
          </a:ln>
        </p:spPr>
      </p:pic>
    </p:spTree>
    <p:extLst>
      <p:ext uri="{BB962C8B-B14F-4D97-AF65-F5344CB8AC3E}">
        <p14:creationId xmlns:p14="http://schemas.microsoft.com/office/powerpoint/2010/main" val="39708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6609" y="0"/>
            <a:ext cx="9135879" cy="6858000"/>
          </a:xfrm>
          <a:prstGeom prst="rect">
            <a:avLst/>
          </a:prstGeom>
        </p:spPr>
      </p:pic>
      <p:sp>
        <p:nvSpPr>
          <p:cNvPr id="5" name="Прямоугольник 4"/>
          <p:cNvSpPr/>
          <p:nvPr/>
        </p:nvSpPr>
        <p:spPr>
          <a:xfrm>
            <a:off x="1280161" y="351692"/>
            <a:ext cx="6724356" cy="1077218"/>
          </a:xfrm>
          <a:prstGeom prst="rect">
            <a:avLst/>
          </a:prstGeom>
        </p:spPr>
        <p:txBody>
          <a:bodyPr wrap="square">
            <a:spAutoFit/>
          </a:bodyPr>
          <a:lstStyle/>
          <a:p>
            <a:pPr marL="0" indent="0" algn="ctr">
              <a:buNone/>
            </a:pPr>
            <a:r>
              <a:rPr lang="ru-RU" sz="3200" dirty="0">
                <a:ln>
                  <a:solidFill>
                    <a:srgbClr val="FF0000"/>
                  </a:solidFill>
                </a:ln>
                <a:latin typeface="Gabriola" panose="04040605051002020D02" pitchFamily="82" charset="0"/>
              </a:rPr>
              <a:t>Я хочу, чтоб к  штыку приравняли перо.</a:t>
            </a:r>
            <a:br>
              <a:rPr lang="ru-RU" sz="6600" dirty="0"/>
            </a:br>
            <a:endParaRPr lang="ru-RU" sz="3200" dirty="0"/>
          </a:p>
        </p:txBody>
      </p:sp>
      <p:sp>
        <p:nvSpPr>
          <p:cNvPr id="6" name="TextBox 5">
            <a:extLst>
              <a:ext uri="{FF2B5EF4-FFF2-40B4-BE49-F238E27FC236}">
                <a16:creationId xmlns:a16="http://schemas.microsoft.com/office/drawing/2014/main" id="{FC73641F-ECE9-4CB0-B648-2880571B2C97}"/>
              </a:ext>
            </a:extLst>
          </p:cNvPr>
          <p:cNvSpPr txBox="1"/>
          <p:nvPr/>
        </p:nvSpPr>
        <p:spPr>
          <a:xfrm>
            <a:off x="513471" y="1428910"/>
            <a:ext cx="8257736" cy="3970318"/>
          </a:xfrm>
          <a:prstGeom prst="rect">
            <a:avLst/>
          </a:prstGeom>
          <a:noFill/>
        </p:spPr>
        <p:txBody>
          <a:bodyPr wrap="square">
            <a:spAutoFit/>
          </a:bodyPr>
          <a:lstStyle/>
          <a:p>
            <a:r>
              <a:rPr lang="ru-RU" sz="3600" dirty="0">
                <a:solidFill>
                  <a:srgbClr val="002060"/>
                </a:solidFill>
              </a:rPr>
              <a:t>Многие журналисты, писатели и художники, находясь на передовой, будили в советском народе ненависть к захватчикам, закаляли волю к борьбе. Достаточно вспомнить Василия Теркина, который подбадривал солдат доброй шуткой и острым словом.</a:t>
            </a:r>
          </a:p>
        </p:txBody>
      </p:sp>
    </p:spTree>
    <p:extLst>
      <p:ext uri="{BB962C8B-B14F-4D97-AF65-F5344CB8AC3E}">
        <p14:creationId xmlns:p14="http://schemas.microsoft.com/office/powerpoint/2010/main" val="197377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1350499" y="1153551"/>
            <a:ext cx="7033846" cy="3170099"/>
          </a:xfrm>
          <a:prstGeom prst="rect">
            <a:avLst/>
          </a:prstGeom>
        </p:spPr>
        <p:txBody>
          <a:bodyPr wrap="square">
            <a:spAutoFit/>
          </a:bodyPr>
          <a:lstStyle/>
          <a:p>
            <a:r>
              <a:rPr lang="ru-RU" sz="4000" i="1" dirty="0">
                <a:solidFill>
                  <a:srgbClr val="002060"/>
                </a:solidFill>
              </a:rPr>
              <a:t>Друзья мои! Перо у нас</a:t>
            </a:r>
          </a:p>
          <a:p>
            <a:r>
              <a:rPr lang="ru-RU" sz="4000" i="1" dirty="0">
                <a:solidFill>
                  <a:srgbClr val="002060"/>
                </a:solidFill>
              </a:rPr>
              <a:t>Приравнено к штыку.</a:t>
            </a:r>
          </a:p>
          <a:p>
            <a:r>
              <a:rPr lang="ru-RU" sz="4000" i="1" dirty="0">
                <a:solidFill>
                  <a:srgbClr val="002060"/>
                </a:solidFill>
              </a:rPr>
              <a:t>Не время нам идти в запас –</a:t>
            </a:r>
          </a:p>
          <a:p>
            <a:r>
              <a:rPr lang="ru-RU" sz="4000" i="1" dirty="0">
                <a:solidFill>
                  <a:srgbClr val="002060"/>
                </a:solidFill>
              </a:rPr>
              <a:t>Мы числимся в полку! </a:t>
            </a:r>
          </a:p>
          <a:p>
            <a:pPr marL="0" indent="0">
              <a:buNone/>
            </a:pPr>
            <a:r>
              <a:rPr lang="ru-RU" sz="4000" i="1" dirty="0">
                <a:solidFill>
                  <a:srgbClr val="002060"/>
                </a:solidFill>
              </a:rPr>
              <a:t>		(С. В. Михалков)</a:t>
            </a:r>
          </a:p>
        </p:txBody>
      </p:sp>
    </p:spTree>
    <p:extLst>
      <p:ext uri="{BB962C8B-B14F-4D97-AF65-F5344CB8AC3E}">
        <p14:creationId xmlns:p14="http://schemas.microsoft.com/office/powerpoint/2010/main" val="331393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pic>
        <p:nvPicPr>
          <p:cNvPr id="4" name="Объект 3">
            <a:extLst>
              <a:ext uri="{FF2B5EF4-FFF2-40B4-BE49-F238E27FC236}">
                <a16:creationId xmlns:a16="http://schemas.microsoft.com/office/drawing/2014/main" id="{91AA3B70-2060-47CC-BDA8-EFBB26453309}"/>
              </a:ext>
            </a:extLst>
          </p:cNvPr>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703384" y="418513"/>
            <a:ext cx="7737229" cy="6020973"/>
          </a:xfrm>
          <a:prstGeom prst="rect">
            <a:avLst/>
          </a:prstGeom>
          <a:noFill/>
          <a:ln>
            <a:noFill/>
          </a:ln>
        </p:spPr>
      </p:pic>
    </p:spTree>
    <p:extLst>
      <p:ext uri="{BB962C8B-B14F-4D97-AF65-F5344CB8AC3E}">
        <p14:creationId xmlns:p14="http://schemas.microsoft.com/office/powerpoint/2010/main" val="3488686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1181419" y="596792"/>
            <a:ext cx="4727275" cy="584775"/>
          </a:xfrm>
          <a:prstGeom prst="rect">
            <a:avLst/>
          </a:prstGeom>
        </p:spPr>
        <p:txBody>
          <a:bodyPr wrap="square">
            <a:spAutoFit/>
          </a:bodyPr>
          <a:lstStyle/>
          <a:p>
            <a:pPr marL="0" indent="0" algn="ctr">
              <a:buNone/>
            </a:pPr>
            <a:r>
              <a:rPr lang="ru-RU" sz="3200" dirty="0">
                <a:ln>
                  <a:solidFill>
                    <a:srgbClr val="FF0000"/>
                  </a:solidFill>
                </a:ln>
                <a:latin typeface="Gabriola" panose="04040605051002020D02" pitchFamily="82" charset="0"/>
              </a:rPr>
              <a:t>Я совестью  и Родиной не торгую.</a:t>
            </a:r>
            <a:endParaRPr lang="ru-RU" sz="3200" dirty="0"/>
          </a:p>
        </p:txBody>
      </p:sp>
      <p:sp>
        <p:nvSpPr>
          <p:cNvPr id="6" name="TextBox 5">
            <a:extLst>
              <a:ext uri="{FF2B5EF4-FFF2-40B4-BE49-F238E27FC236}">
                <a16:creationId xmlns:a16="http://schemas.microsoft.com/office/drawing/2014/main" id="{45CDF6F1-FA58-4953-82C8-A264B1E00048}"/>
              </a:ext>
            </a:extLst>
          </p:cNvPr>
          <p:cNvSpPr txBox="1"/>
          <p:nvPr/>
        </p:nvSpPr>
        <p:spPr>
          <a:xfrm>
            <a:off x="942536" y="1674010"/>
            <a:ext cx="7765366" cy="4401205"/>
          </a:xfrm>
          <a:prstGeom prst="rect">
            <a:avLst/>
          </a:prstGeom>
          <a:noFill/>
        </p:spPr>
        <p:txBody>
          <a:bodyPr wrap="square">
            <a:spAutoFit/>
          </a:bodyPr>
          <a:lstStyle/>
          <a:p>
            <a:r>
              <a:rPr lang="ru-RU" sz="2800" dirty="0">
                <a:solidFill>
                  <a:schemeClr val="accent5">
                    <a:lumMod val="75000"/>
                  </a:schemeClr>
                </a:solidFill>
              </a:rPr>
              <a:t>Он заживо был замурован</a:t>
            </a:r>
            <a:br>
              <a:rPr lang="ru-RU" sz="2800" dirty="0">
                <a:solidFill>
                  <a:schemeClr val="accent5">
                    <a:lumMod val="75000"/>
                  </a:schemeClr>
                </a:solidFill>
              </a:rPr>
            </a:br>
            <a:r>
              <a:rPr lang="ru-RU" sz="2800" dirty="0">
                <a:solidFill>
                  <a:schemeClr val="accent5">
                    <a:lumMod val="75000"/>
                  </a:schemeClr>
                </a:solidFill>
              </a:rPr>
              <a:t>В скалу из прозрачного льда,</a:t>
            </a:r>
            <a:br>
              <a:rPr lang="ru-RU" sz="2800" dirty="0">
                <a:solidFill>
                  <a:schemeClr val="accent5">
                    <a:lumMod val="75000"/>
                  </a:schemeClr>
                </a:solidFill>
              </a:rPr>
            </a:br>
            <a:r>
              <a:rPr lang="ru-RU" sz="2800" dirty="0">
                <a:solidFill>
                  <a:schemeClr val="accent5">
                    <a:lumMod val="75000"/>
                  </a:schemeClr>
                </a:solidFill>
              </a:rPr>
              <a:t>Врагу не сказавший ни слова,</a:t>
            </a:r>
            <a:br>
              <a:rPr lang="ru-RU" sz="2800" dirty="0">
                <a:solidFill>
                  <a:schemeClr val="accent5">
                    <a:lumMod val="75000"/>
                  </a:schemeClr>
                </a:solidFill>
              </a:rPr>
            </a:br>
            <a:r>
              <a:rPr lang="ru-RU" sz="2800" dirty="0">
                <a:solidFill>
                  <a:schemeClr val="accent5">
                    <a:lumMod val="75000"/>
                  </a:schemeClr>
                </a:solidFill>
              </a:rPr>
              <a:t>Наш Карбышев, наша звезда.</a:t>
            </a:r>
            <a:br>
              <a:rPr lang="ru-RU" sz="2800" dirty="0">
                <a:solidFill>
                  <a:schemeClr val="accent5">
                    <a:lumMod val="75000"/>
                  </a:schemeClr>
                </a:solidFill>
              </a:rPr>
            </a:br>
            <a:br>
              <a:rPr lang="ru-RU" sz="2800" dirty="0">
                <a:solidFill>
                  <a:schemeClr val="accent5">
                    <a:lumMod val="75000"/>
                  </a:schemeClr>
                </a:solidFill>
              </a:rPr>
            </a:br>
            <a:r>
              <a:rPr lang="ru-RU" sz="2800" dirty="0">
                <a:solidFill>
                  <a:schemeClr val="accent5">
                    <a:lumMod val="75000"/>
                  </a:schemeClr>
                </a:solidFill>
              </a:rPr>
              <a:t>Над ним издевались, бесились,</a:t>
            </a:r>
            <a:br>
              <a:rPr lang="ru-RU" sz="2800" dirty="0">
                <a:solidFill>
                  <a:schemeClr val="accent5">
                    <a:lumMod val="75000"/>
                  </a:schemeClr>
                </a:solidFill>
              </a:rPr>
            </a:br>
            <a:r>
              <a:rPr lang="ru-RU" sz="2800" dirty="0">
                <a:solidFill>
                  <a:schemeClr val="accent5">
                    <a:lumMod val="75000"/>
                  </a:schemeClr>
                </a:solidFill>
              </a:rPr>
              <a:t>Мороз все крепчал и крепчал,</a:t>
            </a:r>
            <a:br>
              <a:rPr lang="ru-RU" sz="2800" dirty="0">
                <a:solidFill>
                  <a:schemeClr val="accent5">
                    <a:lumMod val="75000"/>
                  </a:schemeClr>
                </a:solidFill>
              </a:rPr>
            </a:br>
            <a:r>
              <a:rPr lang="ru-RU" sz="2800" dirty="0">
                <a:solidFill>
                  <a:schemeClr val="accent5">
                    <a:lumMod val="75000"/>
                  </a:schemeClr>
                </a:solidFill>
              </a:rPr>
              <a:t>А воду все лили и лили,</a:t>
            </a:r>
            <a:br>
              <a:rPr lang="ru-RU" sz="2800" dirty="0">
                <a:solidFill>
                  <a:schemeClr val="accent5">
                    <a:lumMod val="75000"/>
                  </a:schemeClr>
                </a:solidFill>
              </a:rPr>
            </a:br>
            <a:r>
              <a:rPr lang="ru-RU" sz="2800" dirty="0">
                <a:solidFill>
                  <a:schemeClr val="accent5">
                    <a:lumMod val="75000"/>
                  </a:schemeClr>
                </a:solidFill>
              </a:rPr>
              <a:t>Но он не стонал, не кричал</a:t>
            </a:r>
            <a:br>
              <a:rPr lang="ru-RU" sz="2800" dirty="0">
                <a:solidFill>
                  <a:schemeClr val="accent5">
                    <a:lumMod val="75000"/>
                  </a:schemeClr>
                </a:solidFill>
              </a:rPr>
            </a:br>
            <a:endParaRPr lang="ru-RU" sz="2800" dirty="0">
              <a:solidFill>
                <a:schemeClr val="accent5">
                  <a:lumMod val="75000"/>
                </a:schemeClr>
              </a:solidFill>
            </a:endParaRPr>
          </a:p>
        </p:txBody>
      </p:sp>
    </p:spTree>
    <p:extLst>
      <p:ext uri="{BB962C8B-B14F-4D97-AF65-F5344CB8AC3E}">
        <p14:creationId xmlns:p14="http://schemas.microsoft.com/office/powerpoint/2010/main" val="65933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21" y="0"/>
            <a:ext cx="9135879" cy="6858000"/>
          </a:xfrm>
          <a:prstGeom prst="rect">
            <a:avLst/>
          </a:prstGeom>
        </p:spPr>
      </p:pic>
      <p:sp>
        <p:nvSpPr>
          <p:cNvPr id="5" name="Прямоугольник 4"/>
          <p:cNvSpPr/>
          <p:nvPr/>
        </p:nvSpPr>
        <p:spPr>
          <a:xfrm>
            <a:off x="778337" y="996094"/>
            <a:ext cx="7999901" cy="5078313"/>
          </a:xfrm>
          <a:prstGeom prst="rect">
            <a:avLst/>
          </a:prstGeom>
        </p:spPr>
        <p:txBody>
          <a:bodyPr wrap="square">
            <a:spAutoFit/>
          </a:bodyPr>
          <a:lstStyle/>
          <a:p>
            <a:pPr marL="0" indent="0">
              <a:buNone/>
            </a:pPr>
            <a:r>
              <a:rPr lang="ru-RU" sz="3600" dirty="0"/>
              <a:t>«Мои </a:t>
            </a:r>
            <a:r>
              <a:rPr lang="ru-RU" sz="3600" dirty="0" err="1"/>
              <a:t>убежде</a:t>
            </a:r>
            <a:r>
              <a:rPr lang="ru-RU" sz="3600" dirty="0"/>
              <a:t>-</a:t>
            </a:r>
          </a:p>
          <a:p>
            <a:pPr marL="0" indent="0">
              <a:buNone/>
            </a:pPr>
            <a:r>
              <a:rPr lang="ru-RU" sz="3600" dirty="0" err="1"/>
              <a:t>ния</a:t>
            </a:r>
            <a:r>
              <a:rPr lang="ru-RU" sz="3600" dirty="0"/>
              <a:t> не </a:t>
            </a:r>
            <a:r>
              <a:rPr lang="ru-RU" sz="3600" dirty="0" err="1"/>
              <a:t>выпа</a:t>
            </a:r>
            <a:r>
              <a:rPr lang="ru-RU" sz="3600" dirty="0"/>
              <a:t>-</a:t>
            </a:r>
          </a:p>
          <a:p>
            <a:pPr marL="0" indent="0">
              <a:buNone/>
            </a:pPr>
            <a:r>
              <a:rPr lang="ru-RU" sz="3600" dirty="0"/>
              <a:t>дают вместе</a:t>
            </a:r>
          </a:p>
          <a:p>
            <a:pPr marL="0" indent="0">
              <a:buNone/>
            </a:pPr>
            <a:r>
              <a:rPr lang="ru-RU" sz="3600" dirty="0"/>
              <a:t> с зубами</a:t>
            </a:r>
          </a:p>
          <a:p>
            <a:pPr marL="0" indent="0">
              <a:buNone/>
            </a:pPr>
            <a:r>
              <a:rPr lang="ru-RU" sz="3600" dirty="0"/>
              <a:t> от недостатка </a:t>
            </a:r>
          </a:p>
          <a:p>
            <a:pPr marL="0" indent="0">
              <a:buNone/>
            </a:pPr>
            <a:r>
              <a:rPr lang="ru-RU" sz="3600" dirty="0"/>
              <a:t>витаминов в ла-</a:t>
            </a:r>
          </a:p>
          <a:p>
            <a:pPr marL="0" indent="0">
              <a:buNone/>
            </a:pPr>
            <a:r>
              <a:rPr lang="ru-RU" sz="3600" dirty="0" err="1"/>
              <a:t>герном</a:t>
            </a:r>
            <a:r>
              <a:rPr lang="ru-RU" sz="3600" dirty="0"/>
              <a:t> рационе.</a:t>
            </a:r>
          </a:p>
          <a:p>
            <a:pPr marL="0" indent="0">
              <a:buNone/>
            </a:pPr>
            <a:r>
              <a:rPr lang="ru-RU" sz="3600" dirty="0"/>
              <a:t> Я русский солдат и  остаюсь верен своему долгу»</a:t>
            </a:r>
          </a:p>
        </p:txBody>
      </p:sp>
      <p:pic>
        <p:nvPicPr>
          <p:cNvPr id="4" name="Объект 4">
            <a:extLst>
              <a:ext uri="{FF2B5EF4-FFF2-40B4-BE49-F238E27FC236}">
                <a16:creationId xmlns:a16="http://schemas.microsoft.com/office/drawing/2014/main" id="{1FF45058-E285-41D2-880B-1CF0552B7A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0490" y="418051"/>
            <a:ext cx="4887748" cy="3987242"/>
          </a:xfrm>
          <a:prstGeom prst="rect">
            <a:avLst/>
          </a:prstGeom>
        </p:spPr>
      </p:pic>
    </p:spTree>
    <p:extLst>
      <p:ext uri="{BB962C8B-B14F-4D97-AF65-F5344CB8AC3E}">
        <p14:creationId xmlns:p14="http://schemas.microsoft.com/office/powerpoint/2010/main" val="122870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21" y="0"/>
            <a:ext cx="9135879" cy="6858000"/>
          </a:xfrm>
          <a:prstGeom prst="rect">
            <a:avLst/>
          </a:prstGeom>
        </p:spPr>
      </p:pic>
      <p:sp>
        <p:nvSpPr>
          <p:cNvPr id="5" name="Прямоугольник 4"/>
          <p:cNvSpPr/>
          <p:nvPr/>
        </p:nvSpPr>
        <p:spPr>
          <a:xfrm>
            <a:off x="1392434" y="399844"/>
            <a:ext cx="6471406" cy="1754326"/>
          </a:xfrm>
          <a:prstGeom prst="rect">
            <a:avLst/>
          </a:prstGeom>
        </p:spPr>
        <p:txBody>
          <a:bodyPr wrap="square">
            <a:spAutoFit/>
          </a:bodyPr>
          <a:lstStyle/>
          <a:p>
            <a:pPr marL="0" indent="0" algn="ctr">
              <a:buNone/>
            </a:pPr>
            <a:r>
              <a:rPr lang="ru-RU" sz="5400" dirty="0">
                <a:ln>
                  <a:solidFill>
                    <a:srgbClr val="FF0000"/>
                  </a:solidFill>
                </a:ln>
                <a:latin typeface="Gabriola" panose="04040605051002020D02" pitchFamily="82" charset="0"/>
              </a:rPr>
              <a:t>Дорога жизни.</a:t>
            </a:r>
            <a:br>
              <a:rPr lang="ru-RU" sz="5400" dirty="0"/>
            </a:br>
            <a:endParaRPr lang="ru-RU" sz="5400" dirty="0"/>
          </a:p>
        </p:txBody>
      </p:sp>
      <p:sp>
        <p:nvSpPr>
          <p:cNvPr id="6" name="TextBox 5">
            <a:extLst>
              <a:ext uri="{FF2B5EF4-FFF2-40B4-BE49-F238E27FC236}">
                <a16:creationId xmlns:a16="http://schemas.microsoft.com/office/drawing/2014/main" id="{5C5140D3-8378-4775-83F1-FF38834CA2A6}"/>
              </a:ext>
            </a:extLst>
          </p:cNvPr>
          <p:cNvSpPr txBox="1"/>
          <p:nvPr/>
        </p:nvSpPr>
        <p:spPr>
          <a:xfrm>
            <a:off x="689317" y="1139483"/>
            <a:ext cx="8145194" cy="5016758"/>
          </a:xfrm>
          <a:prstGeom prst="rect">
            <a:avLst/>
          </a:prstGeom>
          <a:noFill/>
        </p:spPr>
        <p:txBody>
          <a:bodyPr wrap="square">
            <a:spAutoFit/>
          </a:bodyPr>
          <a:lstStyle/>
          <a:p>
            <a:r>
              <a:rPr lang="ru-RU" sz="3200" dirty="0">
                <a:solidFill>
                  <a:srgbClr val="002060"/>
                </a:solidFill>
              </a:rPr>
              <a:t>Необходимость проложить новую дорогу к Ленинграду возникла после того, как замкнулось кольцо блокады вокруг города. Единственной возможностью было использовать для этих целей озеро Ладога. После наступления холодов прямо по льду была проложена сложная транспортная магистраль, конфигурация которой менялась в зависимости от условий. Люди прозвали её Дорогой жизни.</a:t>
            </a:r>
          </a:p>
        </p:txBody>
      </p:sp>
    </p:spTree>
    <p:extLst>
      <p:ext uri="{BB962C8B-B14F-4D97-AF65-F5344CB8AC3E}">
        <p14:creationId xmlns:p14="http://schemas.microsoft.com/office/powerpoint/2010/main" val="333841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pic>
        <p:nvPicPr>
          <p:cNvPr id="4" name="Объект 4">
            <a:extLst>
              <a:ext uri="{FF2B5EF4-FFF2-40B4-BE49-F238E27FC236}">
                <a16:creationId xmlns:a16="http://schemas.microsoft.com/office/drawing/2014/main" id="{F51EDC25-8FF3-4459-81EF-B0863AEE3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4929" y="305600"/>
            <a:ext cx="5009676" cy="3702151"/>
          </a:xfrm>
          <a:prstGeom prst="rect">
            <a:avLst/>
          </a:prstGeom>
        </p:spPr>
      </p:pic>
      <p:pic>
        <p:nvPicPr>
          <p:cNvPr id="2" name="Рисунок 1">
            <a:extLst>
              <a:ext uri="{FF2B5EF4-FFF2-40B4-BE49-F238E27FC236}">
                <a16:creationId xmlns:a16="http://schemas.microsoft.com/office/drawing/2014/main" id="{05296DD9-CA0E-4BD2-9611-69DBCC3514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705" y="2631311"/>
            <a:ext cx="5023835" cy="3767876"/>
          </a:xfrm>
          <a:prstGeom prst="rect">
            <a:avLst/>
          </a:prstGeom>
        </p:spPr>
      </p:pic>
      <p:sp>
        <p:nvSpPr>
          <p:cNvPr id="8" name="TextBox 7">
            <a:extLst>
              <a:ext uri="{FF2B5EF4-FFF2-40B4-BE49-F238E27FC236}">
                <a16:creationId xmlns:a16="http://schemas.microsoft.com/office/drawing/2014/main" id="{ED9303E0-217C-49A8-9E71-5FA49D2EDEA5}"/>
              </a:ext>
            </a:extLst>
          </p:cNvPr>
          <p:cNvSpPr txBox="1"/>
          <p:nvPr/>
        </p:nvSpPr>
        <p:spPr>
          <a:xfrm>
            <a:off x="669395" y="862684"/>
            <a:ext cx="2848708" cy="1077218"/>
          </a:xfrm>
          <a:prstGeom prst="rect">
            <a:avLst/>
          </a:prstGeom>
          <a:noFill/>
        </p:spPr>
        <p:txBody>
          <a:bodyPr wrap="square">
            <a:spAutoFit/>
          </a:bodyPr>
          <a:lstStyle/>
          <a:p>
            <a:pPr marL="0" indent="0" algn="ctr">
              <a:buNone/>
            </a:pPr>
            <a:r>
              <a:rPr lang="ru-RU" sz="3200" dirty="0">
                <a:ln>
                  <a:solidFill>
                    <a:srgbClr val="FF0000"/>
                  </a:solidFill>
                </a:ln>
                <a:latin typeface="Gabriola" panose="04040605051002020D02" pitchFamily="82" charset="0"/>
              </a:rPr>
              <a:t>Дорога жизни.</a:t>
            </a:r>
            <a:br>
              <a:rPr lang="ru-RU" sz="3200" dirty="0"/>
            </a:br>
            <a:endParaRPr lang="ru-RU" sz="3200" dirty="0"/>
          </a:p>
        </p:txBody>
      </p:sp>
    </p:spTree>
    <p:extLst>
      <p:ext uri="{BB962C8B-B14F-4D97-AF65-F5344CB8AC3E}">
        <p14:creationId xmlns:p14="http://schemas.microsoft.com/office/powerpoint/2010/main" val="90095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4" name="Прямоугольник 3"/>
          <p:cNvSpPr/>
          <p:nvPr/>
        </p:nvSpPr>
        <p:spPr>
          <a:xfrm>
            <a:off x="872197" y="231732"/>
            <a:ext cx="8018585" cy="5078313"/>
          </a:xfrm>
          <a:prstGeom prst="rect">
            <a:avLst/>
          </a:prstGeom>
        </p:spPr>
        <p:txBody>
          <a:bodyPr wrap="square">
            <a:spAutoFit/>
          </a:bodyPr>
          <a:lstStyle/>
          <a:p>
            <a:r>
              <a:rPr lang="ru-RU" sz="5400" dirty="0">
                <a:ln>
                  <a:solidFill>
                    <a:srgbClr val="FF0000"/>
                  </a:solidFill>
                </a:ln>
                <a:solidFill>
                  <a:srgbClr val="C00000"/>
                </a:solidFill>
                <a:latin typeface="Gabriola" panose="04040605051002020D02" pitchFamily="82" charset="0"/>
              </a:rPr>
              <a:t>Тип проекта: информационно-исследовательский.</a:t>
            </a:r>
          </a:p>
          <a:p>
            <a:r>
              <a:rPr lang="ru-RU" sz="5400" dirty="0">
                <a:ln>
                  <a:solidFill>
                    <a:srgbClr val="FF0000"/>
                  </a:solidFill>
                </a:ln>
                <a:solidFill>
                  <a:srgbClr val="C00000"/>
                </a:solidFill>
                <a:latin typeface="Gabriola" panose="04040605051002020D02" pitchFamily="82" charset="0"/>
              </a:rPr>
              <a:t>Участники: учащиеся 5 класса.</a:t>
            </a:r>
          </a:p>
          <a:p>
            <a:r>
              <a:rPr lang="ru-RU" sz="5400" dirty="0">
                <a:ln>
                  <a:solidFill>
                    <a:srgbClr val="FF0000"/>
                  </a:solidFill>
                </a:ln>
                <a:solidFill>
                  <a:srgbClr val="C00000"/>
                </a:solidFill>
                <a:latin typeface="Gabriola" panose="04040605051002020D02" pitchFamily="82" charset="0"/>
              </a:rPr>
              <a:t>Предметная область: русский язык.</a:t>
            </a:r>
          </a:p>
          <a:p>
            <a:r>
              <a:rPr lang="ru-RU" sz="5400" dirty="0">
                <a:ln>
                  <a:solidFill>
                    <a:srgbClr val="FF0000"/>
                  </a:solidFill>
                </a:ln>
                <a:solidFill>
                  <a:srgbClr val="C00000"/>
                </a:solidFill>
                <a:latin typeface="Gabriola" panose="04040605051002020D02" pitchFamily="82" charset="0"/>
              </a:rPr>
              <a:t>Сроки проекта: краткосрочный .</a:t>
            </a:r>
          </a:p>
        </p:txBody>
      </p:sp>
      <p:sp>
        <p:nvSpPr>
          <p:cNvPr id="5" name="TextBox 4">
            <a:extLst>
              <a:ext uri="{FF2B5EF4-FFF2-40B4-BE49-F238E27FC236}">
                <a16:creationId xmlns:a16="http://schemas.microsoft.com/office/drawing/2014/main" id="{46918DAF-D4A5-4A9C-B4AC-6DA8881A15B6}"/>
              </a:ext>
            </a:extLst>
          </p:cNvPr>
          <p:cNvSpPr txBox="1"/>
          <p:nvPr/>
        </p:nvSpPr>
        <p:spPr>
          <a:xfrm>
            <a:off x="872197" y="5878510"/>
            <a:ext cx="4670474" cy="369332"/>
          </a:xfrm>
          <a:prstGeom prst="rect">
            <a:avLst/>
          </a:prstGeom>
          <a:noFill/>
        </p:spPr>
        <p:txBody>
          <a:bodyPr wrap="square">
            <a:spAutoFit/>
          </a:bodyPr>
          <a:lstStyle/>
          <a:p>
            <a:r>
              <a:rPr lang="ru-RU" sz="1800" dirty="0">
                <a:ln>
                  <a:solidFill>
                    <a:srgbClr val="FF0000"/>
                  </a:solidFill>
                </a:ln>
                <a:solidFill>
                  <a:srgbClr val="C00000"/>
                </a:solidFill>
                <a:latin typeface="Gabriola" panose="04040605051002020D02" pitchFamily="82" charset="0"/>
              </a:rPr>
              <a:t>Слово в строю</a:t>
            </a:r>
            <a:endParaRPr lang="ru-RU" dirty="0"/>
          </a:p>
        </p:txBody>
      </p:sp>
    </p:spTree>
    <p:extLst>
      <p:ext uri="{BB962C8B-B14F-4D97-AF65-F5344CB8AC3E}">
        <p14:creationId xmlns:p14="http://schemas.microsoft.com/office/powerpoint/2010/main" val="2595405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pic>
        <p:nvPicPr>
          <p:cNvPr id="2" name="Рисунок 1">
            <a:extLst>
              <a:ext uri="{FF2B5EF4-FFF2-40B4-BE49-F238E27FC236}">
                <a16:creationId xmlns:a16="http://schemas.microsoft.com/office/drawing/2014/main" id="{35D580CB-7B6A-4FCD-9676-6E3324551229}"/>
              </a:ext>
            </a:extLst>
          </p:cNvPr>
          <p:cNvPicPr>
            <a:picLocks noChangeAspect="1"/>
          </p:cNvPicPr>
          <p:nvPr/>
        </p:nvPicPr>
        <p:blipFill>
          <a:blip r:embed="rId3"/>
          <a:stretch>
            <a:fillRect/>
          </a:stretch>
        </p:blipFill>
        <p:spPr>
          <a:xfrm>
            <a:off x="615638" y="1603717"/>
            <a:ext cx="7912721" cy="4503912"/>
          </a:xfrm>
          <a:prstGeom prst="rect">
            <a:avLst/>
          </a:prstGeom>
        </p:spPr>
      </p:pic>
      <p:sp>
        <p:nvSpPr>
          <p:cNvPr id="7" name="TextBox 6">
            <a:extLst>
              <a:ext uri="{FF2B5EF4-FFF2-40B4-BE49-F238E27FC236}">
                <a16:creationId xmlns:a16="http://schemas.microsoft.com/office/drawing/2014/main" id="{E0AA01B5-8FBF-4036-B77C-3DBC25811DC2}"/>
              </a:ext>
            </a:extLst>
          </p:cNvPr>
          <p:cNvSpPr txBox="1"/>
          <p:nvPr/>
        </p:nvSpPr>
        <p:spPr>
          <a:xfrm>
            <a:off x="1561514" y="422031"/>
            <a:ext cx="6471138" cy="1754326"/>
          </a:xfrm>
          <a:prstGeom prst="rect">
            <a:avLst/>
          </a:prstGeom>
          <a:noFill/>
        </p:spPr>
        <p:txBody>
          <a:bodyPr wrap="square">
            <a:spAutoFit/>
          </a:bodyPr>
          <a:lstStyle/>
          <a:p>
            <a:pPr marL="0" indent="0" algn="ctr">
              <a:buNone/>
            </a:pPr>
            <a:r>
              <a:rPr lang="ru-RU" sz="5400" dirty="0">
                <a:ln>
                  <a:solidFill>
                    <a:srgbClr val="FF0000"/>
                  </a:solidFill>
                </a:ln>
                <a:latin typeface="Gabriola" panose="04040605051002020D02" pitchFamily="82" charset="0"/>
              </a:rPr>
              <a:t>Дорога жизни.</a:t>
            </a:r>
            <a:br>
              <a:rPr lang="ru-RU" sz="5400" dirty="0"/>
            </a:br>
            <a:endParaRPr lang="ru-RU" sz="5400" dirty="0"/>
          </a:p>
        </p:txBody>
      </p:sp>
    </p:spTree>
    <p:extLst>
      <p:ext uri="{BB962C8B-B14F-4D97-AF65-F5344CB8AC3E}">
        <p14:creationId xmlns:p14="http://schemas.microsoft.com/office/powerpoint/2010/main" val="2846537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46" y="72295"/>
            <a:ext cx="9135879" cy="6858000"/>
          </a:xfrm>
          <a:prstGeom prst="rect">
            <a:avLst/>
          </a:prstGeom>
        </p:spPr>
      </p:pic>
      <p:sp>
        <p:nvSpPr>
          <p:cNvPr id="5" name="Прямоугольник 4"/>
          <p:cNvSpPr/>
          <p:nvPr/>
        </p:nvSpPr>
        <p:spPr>
          <a:xfrm>
            <a:off x="-1814732" y="809369"/>
            <a:ext cx="7441808" cy="1077218"/>
          </a:xfrm>
          <a:prstGeom prst="rect">
            <a:avLst/>
          </a:prstGeom>
        </p:spPr>
        <p:txBody>
          <a:bodyPr wrap="square">
            <a:spAutoFit/>
          </a:bodyPr>
          <a:lstStyle/>
          <a:p>
            <a:pPr marL="0" indent="0" algn="ctr">
              <a:buNone/>
            </a:pPr>
            <a:r>
              <a:rPr lang="ru-RU" sz="3200" dirty="0">
                <a:ln>
                  <a:solidFill>
                    <a:srgbClr val="FF0000"/>
                  </a:solidFill>
                </a:ln>
                <a:latin typeface="Gabriola" panose="04040605051002020D02" pitchFamily="82" charset="0"/>
              </a:rPr>
              <a:t>Дорога жизни.</a:t>
            </a:r>
            <a:br>
              <a:rPr lang="ru-RU" sz="3200" dirty="0"/>
            </a:br>
            <a:endParaRPr lang="ru-RU" sz="3200" dirty="0"/>
          </a:p>
        </p:txBody>
      </p:sp>
      <p:pic>
        <p:nvPicPr>
          <p:cNvPr id="4" name="Объект 7">
            <a:extLst>
              <a:ext uri="{FF2B5EF4-FFF2-40B4-BE49-F238E27FC236}">
                <a16:creationId xmlns:a16="http://schemas.microsoft.com/office/drawing/2014/main" id="{F33F773E-2351-4988-B257-A446025997DF}"/>
              </a:ext>
            </a:extLst>
          </p:cNvPr>
          <p:cNvPicPr>
            <a:picLocks noChangeAspect="1"/>
          </p:cNvPicPr>
          <p:nvPr/>
        </p:nvPicPr>
        <p:blipFill>
          <a:blip r:embed="rId3"/>
          <a:stretch>
            <a:fillRect/>
          </a:stretch>
        </p:blipFill>
        <p:spPr>
          <a:xfrm>
            <a:off x="3793610" y="496405"/>
            <a:ext cx="4698350" cy="5143500"/>
          </a:xfrm>
          <a:prstGeom prst="rect">
            <a:avLst/>
          </a:prstGeom>
        </p:spPr>
      </p:pic>
      <p:pic>
        <p:nvPicPr>
          <p:cNvPr id="2" name="Рисунок 1">
            <a:extLst>
              <a:ext uri="{FF2B5EF4-FFF2-40B4-BE49-F238E27FC236}">
                <a16:creationId xmlns:a16="http://schemas.microsoft.com/office/drawing/2014/main" id="{A1C5E467-B78C-4C5B-864A-DE5F1AB0190A}"/>
              </a:ext>
            </a:extLst>
          </p:cNvPr>
          <p:cNvPicPr>
            <a:picLocks noChangeAspect="1"/>
          </p:cNvPicPr>
          <p:nvPr/>
        </p:nvPicPr>
        <p:blipFill>
          <a:blip r:embed="rId4"/>
          <a:stretch>
            <a:fillRect/>
          </a:stretch>
        </p:blipFill>
        <p:spPr>
          <a:xfrm>
            <a:off x="289364" y="2820608"/>
            <a:ext cx="4620361" cy="3761429"/>
          </a:xfrm>
          <a:prstGeom prst="rect">
            <a:avLst/>
          </a:prstGeom>
        </p:spPr>
      </p:pic>
    </p:spTree>
    <p:extLst>
      <p:ext uri="{BB962C8B-B14F-4D97-AF65-F5344CB8AC3E}">
        <p14:creationId xmlns:p14="http://schemas.microsoft.com/office/powerpoint/2010/main" val="3256851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pic>
        <p:nvPicPr>
          <p:cNvPr id="4" name="Объект 4">
            <a:extLst>
              <a:ext uri="{FF2B5EF4-FFF2-40B4-BE49-F238E27FC236}">
                <a16:creationId xmlns:a16="http://schemas.microsoft.com/office/drawing/2014/main" id="{778979D5-159D-4768-A11F-038DC4CB4B1F}"/>
              </a:ext>
            </a:extLst>
          </p:cNvPr>
          <p:cNvPicPr>
            <a:picLocks noChangeAspect="1"/>
          </p:cNvPicPr>
          <p:nvPr/>
        </p:nvPicPr>
        <p:blipFill>
          <a:blip r:embed="rId3"/>
          <a:stretch>
            <a:fillRect/>
          </a:stretch>
        </p:blipFill>
        <p:spPr>
          <a:xfrm>
            <a:off x="1568412" y="526454"/>
            <a:ext cx="5669547" cy="3678120"/>
          </a:xfrm>
          <a:prstGeom prst="rect">
            <a:avLst/>
          </a:prstGeom>
        </p:spPr>
      </p:pic>
      <p:sp>
        <p:nvSpPr>
          <p:cNvPr id="6" name="TextBox 5">
            <a:extLst>
              <a:ext uri="{FF2B5EF4-FFF2-40B4-BE49-F238E27FC236}">
                <a16:creationId xmlns:a16="http://schemas.microsoft.com/office/drawing/2014/main" id="{D550B231-9A27-4A14-850D-D0ACF79F7F46}"/>
              </a:ext>
            </a:extLst>
          </p:cNvPr>
          <p:cNvSpPr txBox="1"/>
          <p:nvPr/>
        </p:nvSpPr>
        <p:spPr>
          <a:xfrm>
            <a:off x="650431" y="4269443"/>
            <a:ext cx="7843135" cy="2062103"/>
          </a:xfrm>
          <a:prstGeom prst="rect">
            <a:avLst/>
          </a:prstGeom>
          <a:noFill/>
        </p:spPr>
        <p:txBody>
          <a:bodyPr wrap="square">
            <a:spAutoFit/>
          </a:bodyPr>
          <a:lstStyle/>
          <a:p>
            <a:r>
              <a:rPr lang="ru-RU" sz="3200" dirty="0">
                <a:latin typeface="Times New Roman" panose="02020603050405020304" pitchFamily="18" charset="0"/>
                <a:ea typeface="Calibri" panose="020F0502020204030204" pitchFamily="34" charset="0"/>
              </a:rPr>
              <a:t>Работа сапера связана с большим риском, требует исключительной осторожности. Единственная ошибка сапера может оказаться для него роковой. </a:t>
            </a:r>
            <a:endParaRPr lang="ru-RU" sz="3200" dirty="0"/>
          </a:p>
        </p:txBody>
      </p:sp>
      <p:sp>
        <p:nvSpPr>
          <p:cNvPr id="8" name="Прямоугольник 7">
            <a:extLst>
              <a:ext uri="{FF2B5EF4-FFF2-40B4-BE49-F238E27FC236}">
                <a16:creationId xmlns:a16="http://schemas.microsoft.com/office/drawing/2014/main" id="{86F957E3-77DB-406F-B475-F1014C73D806}"/>
              </a:ext>
            </a:extLst>
          </p:cNvPr>
          <p:cNvSpPr/>
          <p:nvPr/>
        </p:nvSpPr>
        <p:spPr>
          <a:xfrm>
            <a:off x="5247249" y="623851"/>
            <a:ext cx="2644727" cy="1077218"/>
          </a:xfrm>
          <a:prstGeom prst="rect">
            <a:avLst/>
          </a:prstGeom>
        </p:spPr>
        <p:txBody>
          <a:bodyPr wrap="square">
            <a:spAutoFit/>
          </a:bodyPr>
          <a:lstStyle/>
          <a:p>
            <a:r>
              <a:rPr lang="ru-RU" sz="3200" dirty="0">
                <a:ln>
                  <a:solidFill>
                    <a:srgbClr val="FF0000"/>
                  </a:solidFill>
                </a:ln>
                <a:latin typeface="Gabriola" panose="04040605051002020D02" pitchFamily="82" charset="0"/>
              </a:rPr>
              <a:t>Сапёр ошибается один раз.</a:t>
            </a:r>
            <a:endParaRPr lang="ru-RU" sz="3200" dirty="0"/>
          </a:p>
        </p:txBody>
      </p:sp>
    </p:spTree>
    <p:extLst>
      <p:ext uri="{BB962C8B-B14F-4D97-AF65-F5344CB8AC3E}">
        <p14:creationId xmlns:p14="http://schemas.microsoft.com/office/powerpoint/2010/main" val="253963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1434903" y="291362"/>
            <a:ext cx="6274191" cy="923330"/>
          </a:xfrm>
          <a:prstGeom prst="rect">
            <a:avLst/>
          </a:prstGeom>
        </p:spPr>
        <p:txBody>
          <a:bodyPr wrap="square">
            <a:spAutoFit/>
          </a:bodyPr>
          <a:lstStyle/>
          <a:p>
            <a:r>
              <a:rPr lang="ru-RU" sz="5400" dirty="0">
                <a:ln>
                  <a:solidFill>
                    <a:srgbClr val="FF0000"/>
                  </a:solidFill>
                </a:ln>
                <a:latin typeface="Gabriola" panose="04040605051002020D02" pitchFamily="82" charset="0"/>
              </a:rPr>
              <a:t>Умрём, но не сдадимся!</a:t>
            </a:r>
            <a:endParaRPr lang="ru-RU" sz="5400" dirty="0"/>
          </a:p>
        </p:txBody>
      </p:sp>
      <p:pic>
        <p:nvPicPr>
          <p:cNvPr id="4" name="Объект 3" descr="Надписи на кирпичах Брестской крепости">
            <a:extLst>
              <a:ext uri="{FF2B5EF4-FFF2-40B4-BE49-F238E27FC236}">
                <a16:creationId xmlns:a16="http://schemas.microsoft.com/office/drawing/2014/main" id="{95C3AF50-DFC2-4EBF-91A2-97D91C335E72}"/>
              </a:ext>
            </a:extLst>
          </p:cNvPr>
          <p:cNvPicPr>
            <a:picLocks/>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5180" y="1253639"/>
            <a:ext cx="5009652" cy="3517801"/>
          </a:xfrm>
          <a:prstGeom prst="rect">
            <a:avLst/>
          </a:prstGeom>
          <a:noFill/>
          <a:ln>
            <a:noFill/>
          </a:ln>
        </p:spPr>
      </p:pic>
      <p:sp>
        <p:nvSpPr>
          <p:cNvPr id="6" name="TextBox 5">
            <a:extLst>
              <a:ext uri="{FF2B5EF4-FFF2-40B4-BE49-F238E27FC236}">
                <a16:creationId xmlns:a16="http://schemas.microsoft.com/office/drawing/2014/main" id="{40E341C9-D437-489B-84DE-3B7A12F18F05}"/>
              </a:ext>
            </a:extLst>
          </p:cNvPr>
          <p:cNvSpPr txBox="1"/>
          <p:nvPr/>
        </p:nvSpPr>
        <p:spPr>
          <a:xfrm>
            <a:off x="490817" y="1801475"/>
            <a:ext cx="7837258" cy="4401205"/>
          </a:xfrm>
          <a:prstGeom prst="rect">
            <a:avLst/>
          </a:prstGeom>
          <a:noFill/>
        </p:spPr>
        <p:txBody>
          <a:bodyPr wrap="square">
            <a:spAutoFit/>
          </a:bodyPr>
          <a:lstStyle/>
          <a:p>
            <a:r>
              <a:rPr lang="ru-RU" sz="2800" dirty="0">
                <a:latin typeface="Arial" panose="020B0604020202020204" pitchFamily="34" charset="0"/>
                <a:ea typeface="Calibri" panose="020F0502020204030204" pitchFamily="34" charset="0"/>
              </a:rPr>
              <a:t>          Оборона</a:t>
            </a:r>
          </a:p>
          <a:p>
            <a:r>
              <a:rPr lang="ru-RU" sz="2800" dirty="0">
                <a:latin typeface="Arial" panose="020B0604020202020204" pitchFamily="34" charset="0"/>
                <a:ea typeface="Calibri" panose="020F0502020204030204" pitchFamily="34" charset="0"/>
              </a:rPr>
              <a:t> Брестской </a:t>
            </a:r>
            <a:r>
              <a:rPr lang="ru-RU" sz="2800" dirty="0" err="1">
                <a:latin typeface="Arial" panose="020B0604020202020204" pitchFamily="34" charset="0"/>
                <a:ea typeface="Calibri" panose="020F0502020204030204" pitchFamily="34" charset="0"/>
              </a:rPr>
              <a:t>кре</a:t>
            </a:r>
            <a:r>
              <a:rPr lang="ru-RU" sz="2800" dirty="0">
                <a:latin typeface="Arial" panose="020B0604020202020204" pitchFamily="34" charset="0"/>
                <a:ea typeface="Calibri" panose="020F0502020204030204" pitchFamily="34" charset="0"/>
              </a:rPr>
              <a:t>-</a:t>
            </a:r>
          </a:p>
          <a:p>
            <a:r>
              <a:rPr lang="ru-RU" sz="2800" dirty="0">
                <a:latin typeface="Arial" panose="020B0604020202020204" pitchFamily="34" charset="0"/>
                <a:ea typeface="Calibri" panose="020F0502020204030204" pitchFamily="34" charset="0"/>
              </a:rPr>
              <a:t>пости в июне –</a:t>
            </a:r>
          </a:p>
          <a:p>
            <a:r>
              <a:rPr lang="ru-RU" sz="2800" dirty="0">
                <a:latin typeface="Arial" panose="020B0604020202020204" pitchFamily="34" charset="0"/>
                <a:ea typeface="Calibri" panose="020F0502020204030204" pitchFamily="34" charset="0"/>
              </a:rPr>
              <a:t> июле 1941 года –</a:t>
            </a:r>
          </a:p>
          <a:p>
            <a:r>
              <a:rPr lang="ru-RU" sz="2800" dirty="0">
                <a:latin typeface="Arial" panose="020B0604020202020204" pitchFamily="34" charset="0"/>
                <a:ea typeface="Calibri" panose="020F0502020204030204" pitchFamily="34" charset="0"/>
              </a:rPr>
              <a:t> массовый подвиг</a:t>
            </a:r>
          </a:p>
          <a:p>
            <a:r>
              <a:rPr lang="ru-RU" sz="2800" dirty="0">
                <a:latin typeface="Arial" panose="020B0604020202020204" pitchFamily="34" charset="0"/>
                <a:ea typeface="Calibri" panose="020F0502020204030204" pitchFamily="34" charset="0"/>
              </a:rPr>
              <a:t> советских воинов, </a:t>
            </a:r>
          </a:p>
          <a:p>
            <a:r>
              <a:rPr lang="ru-RU" sz="2800" dirty="0">
                <a:latin typeface="Arial" panose="020B0604020202020204" pitchFamily="34" charset="0"/>
                <a:ea typeface="Calibri" panose="020F0502020204030204" pitchFamily="34" charset="0"/>
              </a:rPr>
              <a:t>принявших на себя</a:t>
            </a:r>
          </a:p>
          <a:p>
            <a:r>
              <a:rPr lang="ru-RU" sz="2800" dirty="0">
                <a:latin typeface="Arial" panose="020B0604020202020204" pitchFamily="34" charset="0"/>
                <a:ea typeface="Calibri" panose="020F0502020204030204" pitchFamily="34" charset="0"/>
              </a:rPr>
              <a:t> удары в сотни раз превосходящих сил противника и ценой своей жизни задержавших наступление врага. </a:t>
            </a:r>
            <a:endParaRPr lang="ru-RU" sz="2800" dirty="0"/>
          </a:p>
        </p:txBody>
      </p:sp>
    </p:spTree>
    <p:extLst>
      <p:ext uri="{BB962C8B-B14F-4D97-AF65-F5344CB8AC3E}">
        <p14:creationId xmlns:p14="http://schemas.microsoft.com/office/powerpoint/2010/main" val="736565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844062" y="765723"/>
            <a:ext cx="4755143" cy="584775"/>
          </a:xfrm>
          <a:prstGeom prst="rect">
            <a:avLst/>
          </a:prstGeom>
        </p:spPr>
        <p:txBody>
          <a:bodyPr wrap="square">
            <a:spAutoFit/>
          </a:bodyPr>
          <a:lstStyle/>
          <a:p>
            <a:r>
              <a:rPr lang="ru-RU" sz="3200" dirty="0">
                <a:ln>
                  <a:solidFill>
                    <a:srgbClr val="FF0000"/>
                  </a:solidFill>
                </a:ln>
                <a:latin typeface="Gabriola" panose="04040605051002020D02" pitchFamily="82" charset="0"/>
              </a:rPr>
              <a:t>Умрём, но не сдадимся!</a:t>
            </a:r>
            <a:endParaRPr lang="ru-RU" sz="3200" dirty="0"/>
          </a:p>
        </p:txBody>
      </p:sp>
      <p:sp>
        <p:nvSpPr>
          <p:cNvPr id="6" name="TextBox 5">
            <a:extLst>
              <a:ext uri="{FF2B5EF4-FFF2-40B4-BE49-F238E27FC236}">
                <a16:creationId xmlns:a16="http://schemas.microsoft.com/office/drawing/2014/main" id="{E91E9369-BFCF-4BD0-B716-A671CE5CF937}"/>
              </a:ext>
            </a:extLst>
          </p:cNvPr>
          <p:cNvSpPr txBox="1"/>
          <p:nvPr/>
        </p:nvSpPr>
        <p:spPr>
          <a:xfrm>
            <a:off x="647114" y="1350498"/>
            <a:ext cx="7216726" cy="4811574"/>
          </a:xfrm>
          <a:prstGeom prst="rect">
            <a:avLst/>
          </a:prstGeom>
          <a:noFill/>
        </p:spPr>
        <p:txBody>
          <a:bodyPr wrap="square">
            <a:spAutoFit/>
          </a:bodyPr>
          <a:lstStyle/>
          <a:p>
            <a:pPr marL="71438" marR="71438" indent="142875" algn="just">
              <a:spcBef>
                <a:spcPts val="375"/>
              </a:spcBef>
              <a:spcAft>
                <a:spcPts val="375"/>
              </a:spcAft>
            </a:pPr>
            <a:r>
              <a:rPr lang="ru-RU" sz="2800" dirty="0">
                <a:latin typeface="Arial" panose="020B0604020202020204" pitchFamily="34" charset="0"/>
                <a:ea typeface="Times New Roman" panose="02020603050405020304" pitchFamily="18" charset="0"/>
              </a:rPr>
              <a:t>Брестская </a:t>
            </a:r>
          </a:p>
          <a:p>
            <a:pPr marL="71438" marR="71438" indent="142875" algn="just">
              <a:spcBef>
                <a:spcPts val="375"/>
              </a:spcBef>
              <a:spcAft>
                <a:spcPts val="375"/>
              </a:spcAft>
            </a:pPr>
            <a:r>
              <a:rPr lang="ru-RU" sz="2800" dirty="0">
                <a:latin typeface="Arial" panose="020B0604020202020204" pitchFamily="34" charset="0"/>
                <a:ea typeface="Times New Roman" panose="02020603050405020304" pitchFamily="18" charset="0"/>
              </a:rPr>
              <a:t>крепость </a:t>
            </a:r>
          </a:p>
          <a:p>
            <a:pPr marL="71438" marR="71438" indent="142875" algn="just">
              <a:spcBef>
                <a:spcPts val="375"/>
              </a:spcBef>
              <a:spcAft>
                <a:spcPts val="375"/>
              </a:spcAft>
            </a:pPr>
            <a:r>
              <a:rPr lang="ru-RU" sz="2800" dirty="0">
                <a:latin typeface="Arial" panose="020B0604020202020204" pitchFamily="34" charset="0"/>
                <a:ea typeface="Times New Roman" panose="02020603050405020304" pitchFamily="18" charset="0"/>
              </a:rPr>
              <a:t>стояла </a:t>
            </a:r>
          </a:p>
          <a:p>
            <a:pPr marL="71438" marR="71438" indent="142875" algn="just">
              <a:spcBef>
                <a:spcPts val="375"/>
              </a:spcBef>
              <a:spcAft>
                <a:spcPts val="375"/>
              </a:spcAft>
            </a:pPr>
            <a:r>
              <a:rPr lang="ru-RU" sz="2800" dirty="0">
                <a:latin typeface="Arial" panose="020B0604020202020204" pitchFamily="34" charset="0"/>
                <a:ea typeface="Times New Roman" panose="02020603050405020304" pitchFamily="18" charset="0"/>
              </a:rPr>
              <a:t>Неприступным</a:t>
            </a:r>
          </a:p>
          <a:p>
            <a:pPr marL="71438" marR="71438" indent="142875" algn="just">
              <a:spcBef>
                <a:spcPts val="375"/>
              </a:spcBef>
              <a:spcAft>
                <a:spcPts val="375"/>
              </a:spcAft>
            </a:pPr>
            <a:r>
              <a:rPr lang="ru-RU" sz="2800" dirty="0">
                <a:latin typeface="Arial" panose="020B0604020202020204" pitchFamily="34" charset="0"/>
                <a:ea typeface="Times New Roman" panose="02020603050405020304" pitchFamily="18" charset="0"/>
              </a:rPr>
              <a:t> бастионом в глубоком тылу фашистских армий, отрезанная от всего мира (рация вышла из строя в первые же дни). Не было воды, кончались запасы еды, но защитники крепости не думали сдаваться. </a:t>
            </a:r>
            <a:endParaRPr lang="ru-RU" sz="2800" dirty="0">
              <a:latin typeface="Times New Roman" panose="02020603050405020304" pitchFamily="18" charset="0"/>
              <a:ea typeface="Times New Roman" panose="02020603050405020304" pitchFamily="18" charset="0"/>
            </a:endParaRPr>
          </a:p>
        </p:txBody>
      </p:sp>
      <p:pic>
        <p:nvPicPr>
          <p:cNvPr id="4" name="Рисунок 3" descr="Надпись, выбитая штыком на стене казармы в северо-западной части Брестской крепости  ">
            <a:extLst>
              <a:ext uri="{FF2B5EF4-FFF2-40B4-BE49-F238E27FC236}">
                <a16:creationId xmlns:a16="http://schemas.microsoft.com/office/drawing/2014/main" id="{F853C22A-838E-4F71-9BF5-A3027EF99F58}"/>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4224148" y="540454"/>
            <a:ext cx="4209433" cy="2849376"/>
          </a:xfrm>
          <a:prstGeom prst="rect">
            <a:avLst/>
          </a:prstGeom>
          <a:noFill/>
          <a:ln>
            <a:noFill/>
          </a:ln>
        </p:spPr>
      </p:pic>
    </p:spTree>
    <p:extLst>
      <p:ext uri="{BB962C8B-B14F-4D97-AF65-F5344CB8AC3E}">
        <p14:creationId xmlns:p14="http://schemas.microsoft.com/office/powerpoint/2010/main" val="2506297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pic>
        <p:nvPicPr>
          <p:cNvPr id="4" name="Объект 4">
            <a:extLst>
              <a:ext uri="{FF2B5EF4-FFF2-40B4-BE49-F238E27FC236}">
                <a16:creationId xmlns:a16="http://schemas.microsoft.com/office/drawing/2014/main" id="{674D85AF-2DFA-4CC3-8DE4-19247B2694BF}"/>
              </a:ext>
            </a:extLst>
          </p:cNvPr>
          <p:cNvPicPr>
            <a:picLocks noChangeAspect="1"/>
          </p:cNvPicPr>
          <p:nvPr/>
        </p:nvPicPr>
        <p:blipFill>
          <a:blip r:embed="rId3"/>
          <a:stretch>
            <a:fillRect/>
          </a:stretch>
        </p:blipFill>
        <p:spPr>
          <a:xfrm>
            <a:off x="652352" y="758776"/>
            <a:ext cx="8059125" cy="5627956"/>
          </a:xfrm>
          <a:prstGeom prst="rect">
            <a:avLst/>
          </a:prstGeom>
        </p:spPr>
      </p:pic>
    </p:spTree>
    <p:extLst>
      <p:ext uri="{BB962C8B-B14F-4D97-AF65-F5344CB8AC3E}">
        <p14:creationId xmlns:p14="http://schemas.microsoft.com/office/powerpoint/2010/main" val="1333678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C9B415-4806-40AB-8E55-A7BE83045391}"/>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9EA096C0-C34A-4A6B-B7EF-8ED1B926167E}"/>
              </a:ext>
            </a:extLst>
          </p:cNvPr>
          <p:cNvPicPr>
            <a:picLocks noGrp="1" noChangeAspect="1"/>
          </p:cNvPicPr>
          <p:nvPr>
            <p:ph idx="1"/>
          </p:nvPr>
        </p:nvPicPr>
        <p:blipFill>
          <a:blip r:embed="rId2"/>
          <a:stretch>
            <a:fillRect/>
          </a:stretch>
        </p:blipFill>
        <p:spPr>
          <a:xfrm>
            <a:off x="-190780" y="857250"/>
            <a:ext cx="9525560" cy="5374758"/>
          </a:xfrm>
        </p:spPr>
      </p:pic>
    </p:spTree>
    <p:extLst>
      <p:ext uri="{BB962C8B-B14F-4D97-AF65-F5344CB8AC3E}">
        <p14:creationId xmlns:p14="http://schemas.microsoft.com/office/powerpoint/2010/main" val="2880627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2541"/>
            <a:ext cx="9135879" cy="6858000"/>
          </a:xfrm>
          <a:prstGeom prst="rect">
            <a:avLst/>
          </a:prstGeom>
        </p:spPr>
      </p:pic>
      <p:pic>
        <p:nvPicPr>
          <p:cNvPr id="4" name="Объект 4">
            <a:extLst>
              <a:ext uri="{FF2B5EF4-FFF2-40B4-BE49-F238E27FC236}">
                <a16:creationId xmlns:a16="http://schemas.microsoft.com/office/drawing/2014/main" id="{1FB38E6F-FC29-4CEA-A852-DA97297C50FF}"/>
              </a:ext>
            </a:extLst>
          </p:cNvPr>
          <p:cNvPicPr>
            <a:picLocks noChangeAspect="1"/>
          </p:cNvPicPr>
          <p:nvPr/>
        </p:nvPicPr>
        <p:blipFill>
          <a:blip r:embed="rId3"/>
          <a:stretch>
            <a:fillRect/>
          </a:stretch>
        </p:blipFill>
        <p:spPr>
          <a:xfrm>
            <a:off x="922558" y="717452"/>
            <a:ext cx="7727853" cy="5795889"/>
          </a:xfrm>
          <a:prstGeom prst="rect">
            <a:avLst/>
          </a:prstGeom>
        </p:spPr>
      </p:pic>
    </p:spTree>
    <p:extLst>
      <p:ext uri="{BB962C8B-B14F-4D97-AF65-F5344CB8AC3E}">
        <p14:creationId xmlns:p14="http://schemas.microsoft.com/office/powerpoint/2010/main" val="2840211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1083213" y="478302"/>
            <a:ext cx="7638756" cy="1077218"/>
          </a:xfrm>
          <a:prstGeom prst="rect">
            <a:avLst/>
          </a:prstGeom>
        </p:spPr>
        <p:txBody>
          <a:bodyPr wrap="square">
            <a:spAutoFit/>
          </a:bodyPr>
          <a:lstStyle/>
          <a:p>
            <a:pPr marL="0" indent="0" algn="ctr">
              <a:buNone/>
            </a:pPr>
            <a:r>
              <a:rPr lang="ru-RU" sz="3200" dirty="0">
                <a:ln>
                  <a:solidFill>
                    <a:srgbClr val="FF0000"/>
                  </a:solidFill>
                </a:ln>
                <a:latin typeface="Gabriola" panose="04040605051002020D02" pitchFamily="82" charset="0"/>
              </a:rPr>
              <a:t>Никто не забыт и ничто не забыто.</a:t>
            </a:r>
            <a:br>
              <a:rPr lang="ru-RU" sz="3200" dirty="0"/>
            </a:br>
            <a:endParaRPr lang="ru-RU" sz="3200" dirty="0"/>
          </a:p>
        </p:txBody>
      </p:sp>
      <p:sp>
        <p:nvSpPr>
          <p:cNvPr id="6" name="TextBox 5">
            <a:extLst>
              <a:ext uri="{FF2B5EF4-FFF2-40B4-BE49-F238E27FC236}">
                <a16:creationId xmlns:a16="http://schemas.microsoft.com/office/drawing/2014/main" id="{C26B6A48-ACEB-4EA1-887E-9D91FA5A2C90}"/>
              </a:ext>
            </a:extLst>
          </p:cNvPr>
          <p:cNvSpPr txBox="1"/>
          <p:nvPr/>
        </p:nvSpPr>
        <p:spPr>
          <a:xfrm>
            <a:off x="665243" y="1322364"/>
            <a:ext cx="7638755" cy="4524315"/>
          </a:xfrm>
          <a:prstGeom prst="rect">
            <a:avLst/>
          </a:prstGeom>
          <a:noFill/>
        </p:spPr>
        <p:txBody>
          <a:bodyPr wrap="square">
            <a:spAutoFit/>
          </a:bodyPr>
          <a:lstStyle/>
          <a:p>
            <a:r>
              <a:rPr lang="ru-RU" sz="3200" dirty="0"/>
              <a:t>Мы хотим, чтоб войны не гремели,</a:t>
            </a:r>
            <a:br>
              <a:rPr lang="ru-RU" sz="3200" dirty="0"/>
            </a:br>
            <a:r>
              <a:rPr lang="ru-RU" sz="3200" dirty="0"/>
              <a:t>Чтоб леса и травы зеленели,</a:t>
            </a:r>
            <a:br>
              <a:rPr lang="ru-RU" sz="3200" dirty="0"/>
            </a:br>
            <a:r>
              <a:rPr lang="ru-RU" sz="3200" dirty="0"/>
              <a:t>Чтобы все ребята на земле дружили,</a:t>
            </a:r>
            <a:br>
              <a:rPr lang="ru-RU" sz="3200" dirty="0"/>
            </a:br>
            <a:r>
              <a:rPr lang="ru-RU" sz="3200" dirty="0"/>
              <a:t>Чтобы все народы мирно жили.</a:t>
            </a:r>
            <a:br>
              <a:rPr lang="ru-RU" sz="3200" dirty="0"/>
            </a:br>
            <a:r>
              <a:rPr lang="ru-RU" sz="3200" dirty="0"/>
              <a:t>Солнце всем одинаково светит,</a:t>
            </a:r>
            <a:br>
              <a:rPr lang="ru-RU" sz="3200" dirty="0"/>
            </a:br>
            <a:r>
              <a:rPr lang="ru-RU" sz="3200" dirty="0"/>
              <a:t>И живем мы под солнцем одним —</a:t>
            </a:r>
            <a:br>
              <a:rPr lang="ru-RU" sz="3200" dirty="0"/>
            </a:br>
            <a:r>
              <a:rPr lang="ru-RU" sz="3200" dirty="0"/>
              <a:t>Значит должен быть мир на планете,</a:t>
            </a:r>
            <a:br>
              <a:rPr lang="ru-RU" sz="3200" dirty="0"/>
            </a:br>
            <a:r>
              <a:rPr lang="ru-RU" sz="3200" dirty="0"/>
              <a:t>Если все мы его захотим!</a:t>
            </a:r>
          </a:p>
          <a:p>
            <a:r>
              <a:rPr lang="ru-RU" sz="3200" dirty="0"/>
              <a:t> Ольга </a:t>
            </a:r>
            <a:r>
              <a:rPr lang="ru-RU" sz="3200" dirty="0" err="1"/>
              <a:t>Бертгольц</a:t>
            </a:r>
            <a:endParaRPr lang="ru-RU" sz="3200" dirty="0"/>
          </a:p>
        </p:txBody>
      </p:sp>
    </p:spTree>
    <p:extLst>
      <p:ext uri="{BB962C8B-B14F-4D97-AF65-F5344CB8AC3E}">
        <p14:creationId xmlns:p14="http://schemas.microsoft.com/office/powerpoint/2010/main" val="2446598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pic>
        <p:nvPicPr>
          <p:cNvPr id="7" name="Объект 4">
            <a:extLst>
              <a:ext uri="{FF2B5EF4-FFF2-40B4-BE49-F238E27FC236}">
                <a16:creationId xmlns:a16="http://schemas.microsoft.com/office/drawing/2014/main" id="{DDE3AC4F-BAE0-46C2-BD6B-24EBE3864475}"/>
              </a:ext>
            </a:extLst>
          </p:cNvPr>
          <p:cNvPicPr>
            <a:picLocks noChangeAspect="1"/>
          </p:cNvPicPr>
          <p:nvPr/>
        </p:nvPicPr>
        <p:blipFill>
          <a:blip r:embed="rId3"/>
          <a:stretch>
            <a:fillRect/>
          </a:stretch>
        </p:blipFill>
        <p:spPr>
          <a:xfrm>
            <a:off x="826127" y="633048"/>
            <a:ext cx="7811036" cy="5737772"/>
          </a:xfrm>
          <a:prstGeom prst="rect">
            <a:avLst/>
          </a:prstGeom>
        </p:spPr>
      </p:pic>
    </p:spTree>
    <p:extLst>
      <p:ext uri="{BB962C8B-B14F-4D97-AF65-F5344CB8AC3E}">
        <p14:creationId xmlns:p14="http://schemas.microsoft.com/office/powerpoint/2010/main" val="2354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4" name="Прямоугольник 3"/>
          <p:cNvSpPr/>
          <p:nvPr/>
        </p:nvSpPr>
        <p:spPr>
          <a:xfrm>
            <a:off x="1208510" y="456247"/>
            <a:ext cx="6824142" cy="5570756"/>
          </a:xfrm>
          <a:prstGeom prst="rect">
            <a:avLst/>
          </a:prstGeom>
        </p:spPr>
        <p:txBody>
          <a:bodyPr wrap="square">
            <a:spAutoFit/>
          </a:bodyPr>
          <a:lstStyle/>
          <a:p>
            <a:pPr marL="0" indent="0">
              <a:buNone/>
            </a:pPr>
            <a:r>
              <a:rPr lang="ru-RU" sz="5400" dirty="0">
                <a:ln>
                  <a:solidFill>
                    <a:srgbClr val="FF0000"/>
                  </a:solidFill>
                </a:ln>
                <a:solidFill>
                  <a:srgbClr val="C00000"/>
                </a:solidFill>
                <a:latin typeface="Gabriola" panose="04040605051002020D02" pitchFamily="82" charset="0"/>
              </a:rPr>
              <a:t>Проект позволяет узнать о происхождении устойчивых  выражений, появившихся во время войны, их значение, сферу употребления  и использования в нашей речи.</a:t>
            </a:r>
          </a:p>
          <a:p>
            <a:endParaRPr lang="ru-RU" sz="3200" dirty="0">
              <a:ln>
                <a:solidFill>
                  <a:srgbClr val="FF0000"/>
                </a:solidFill>
              </a:ln>
              <a:solidFill>
                <a:srgbClr val="C00000"/>
              </a:solidFill>
              <a:latin typeface="Gabriola" panose="04040605051002020D02" pitchFamily="82" charset="0"/>
            </a:endParaRPr>
          </a:p>
        </p:txBody>
      </p:sp>
      <p:sp>
        <p:nvSpPr>
          <p:cNvPr id="5" name="TextBox 4">
            <a:extLst>
              <a:ext uri="{FF2B5EF4-FFF2-40B4-BE49-F238E27FC236}">
                <a16:creationId xmlns:a16="http://schemas.microsoft.com/office/drawing/2014/main" id="{46918DAF-D4A5-4A9C-B4AC-6DA8881A15B6}"/>
              </a:ext>
            </a:extLst>
          </p:cNvPr>
          <p:cNvSpPr txBox="1"/>
          <p:nvPr/>
        </p:nvSpPr>
        <p:spPr>
          <a:xfrm>
            <a:off x="872197" y="5878510"/>
            <a:ext cx="4670474" cy="369332"/>
          </a:xfrm>
          <a:prstGeom prst="rect">
            <a:avLst/>
          </a:prstGeom>
          <a:noFill/>
        </p:spPr>
        <p:txBody>
          <a:bodyPr wrap="square">
            <a:spAutoFit/>
          </a:bodyPr>
          <a:lstStyle/>
          <a:p>
            <a:r>
              <a:rPr lang="ru-RU" sz="1800" dirty="0">
                <a:ln>
                  <a:solidFill>
                    <a:srgbClr val="FF0000"/>
                  </a:solidFill>
                </a:ln>
                <a:solidFill>
                  <a:srgbClr val="C00000"/>
                </a:solidFill>
                <a:latin typeface="Gabriola" panose="04040605051002020D02" pitchFamily="82" charset="0"/>
              </a:rPr>
              <a:t>Слово в строю</a:t>
            </a:r>
            <a:endParaRPr lang="ru-RU" dirty="0"/>
          </a:p>
        </p:txBody>
      </p:sp>
    </p:spTree>
    <p:extLst>
      <p:ext uri="{BB962C8B-B14F-4D97-AF65-F5344CB8AC3E}">
        <p14:creationId xmlns:p14="http://schemas.microsoft.com/office/powerpoint/2010/main" val="222767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4" name="Прямоугольник 3"/>
          <p:cNvSpPr/>
          <p:nvPr/>
        </p:nvSpPr>
        <p:spPr>
          <a:xfrm>
            <a:off x="1173899" y="1089861"/>
            <a:ext cx="6486709" cy="3908762"/>
          </a:xfrm>
          <a:prstGeom prst="rect">
            <a:avLst/>
          </a:prstGeom>
        </p:spPr>
        <p:txBody>
          <a:bodyPr wrap="square">
            <a:spAutoFit/>
          </a:bodyPr>
          <a:lstStyle/>
          <a:p>
            <a:pPr marL="0" indent="0">
              <a:buNone/>
            </a:pPr>
            <a:r>
              <a:rPr lang="ru-RU" sz="5400" dirty="0">
                <a:ln>
                  <a:solidFill>
                    <a:srgbClr val="FF0000"/>
                  </a:solidFill>
                </a:ln>
                <a:solidFill>
                  <a:srgbClr val="C00000"/>
                </a:solidFill>
                <a:latin typeface="Gabriola" panose="04040605051002020D02" pitchFamily="82" charset="0"/>
              </a:rPr>
              <a:t>Задачи проекта: </a:t>
            </a:r>
          </a:p>
          <a:p>
            <a:pPr lvl="0"/>
            <a:r>
              <a:rPr lang="ru-RU" sz="5400" dirty="0">
                <a:ln>
                  <a:solidFill>
                    <a:srgbClr val="FF0000"/>
                  </a:solidFill>
                </a:ln>
                <a:solidFill>
                  <a:srgbClr val="C00000"/>
                </a:solidFill>
                <a:latin typeface="Gabriola" panose="04040605051002020D02" pitchFamily="82" charset="0"/>
              </a:rPr>
              <a:t>расширение знаний в рамках изучения темы </a:t>
            </a:r>
          </a:p>
          <a:p>
            <a:pPr marL="0" lvl="0" indent="0">
              <a:buNone/>
            </a:pPr>
            <a:r>
              <a:rPr lang="ru-RU" sz="5400" dirty="0">
                <a:ln>
                  <a:solidFill>
                    <a:srgbClr val="FF0000"/>
                  </a:solidFill>
                </a:ln>
                <a:solidFill>
                  <a:srgbClr val="C00000"/>
                </a:solidFill>
                <a:latin typeface="Gabriola" panose="04040605051002020D02" pitchFamily="82" charset="0"/>
              </a:rPr>
              <a:t>« Лексика. Фразеология» </a:t>
            </a:r>
          </a:p>
          <a:p>
            <a:endParaRPr lang="ru-RU" sz="3200" dirty="0">
              <a:ln>
                <a:solidFill>
                  <a:srgbClr val="FF0000"/>
                </a:solidFill>
              </a:ln>
              <a:solidFill>
                <a:srgbClr val="C00000"/>
              </a:solidFill>
              <a:latin typeface="Gabriola" panose="04040605051002020D02" pitchFamily="82" charset="0"/>
            </a:endParaRPr>
          </a:p>
        </p:txBody>
      </p:sp>
      <p:sp>
        <p:nvSpPr>
          <p:cNvPr id="5" name="TextBox 4">
            <a:extLst>
              <a:ext uri="{FF2B5EF4-FFF2-40B4-BE49-F238E27FC236}">
                <a16:creationId xmlns:a16="http://schemas.microsoft.com/office/drawing/2014/main" id="{46918DAF-D4A5-4A9C-B4AC-6DA8881A15B6}"/>
              </a:ext>
            </a:extLst>
          </p:cNvPr>
          <p:cNvSpPr txBox="1"/>
          <p:nvPr/>
        </p:nvSpPr>
        <p:spPr>
          <a:xfrm>
            <a:off x="872197" y="5878510"/>
            <a:ext cx="4670474" cy="369332"/>
          </a:xfrm>
          <a:prstGeom prst="rect">
            <a:avLst/>
          </a:prstGeom>
          <a:noFill/>
        </p:spPr>
        <p:txBody>
          <a:bodyPr wrap="square">
            <a:spAutoFit/>
          </a:bodyPr>
          <a:lstStyle/>
          <a:p>
            <a:r>
              <a:rPr lang="ru-RU" sz="1800" dirty="0">
                <a:ln>
                  <a:solidFill>
                    <a:srgbClr val="FF0000"/>
                  </a:solidFill>
                </a:ln>
                <a:solidFill>
                  <a:srgbClr val="C00000"/>
                </a:solidFill>
                <a:latin typeface="Gabriola" panose="04040605051002020D02" pitchFamily="82" charset="0"/>
              </a:rPr>
              <a:t>Слово в строю</a:t>
            </a:r>
            <a:endParaRPr lang="ru-RU" dirty="0"/>
          </a:p>
        </p:txBody>
      </p:sp>
    </p:spTree>
    <p:extLst>
      <p:ext uri="{BB962C8B-B14F-4D97-AF65-F5344CB8AC3E}">
        <p14:creationId xmlns:p14="http://schemas.microsoft.com/office/powerpoint/2010/main" val="205907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4" name="Прямоугольник 3"/>
          <p:cNvSpPr/>
          <p:nvPr/>
        </p:nvSpPr>
        <p:spPr>
          <a:xfrm>
            <a:off x="1328644" y="808508"/>
            <a:ext cx="6486709" cy="1415772"/>
          </a:xfrm>
          <a:prstGeom prst="rect">
            <a:avLst/>
          </a:prstGeom>
        </p:spPr>
        <p:txBody>
          <a:bodyPr wrap="square">
            <a:spAutoFit/>
          </a:bodyPr>
          <a:lstStyle/>
          <a:p>
            <a:r>
              <a:rPr lang="ru-RU" sz="5400" dirty="0">
                <a:ln>
                  <a:solidFill>
                    <a:srgbClr val="FF0000"/>
                  </a:solidFill>
                </a:ln>
                <a:latin typeface="Gabriola" panose="04040605051002020D02" pitchFamily="82" charset="0"/>
              </a:rPr>
              <a:t>Боевое крещение.</a:t>
            </a:r>
            <a:endParaRPr lang="ru-RU" sz="5400" dirty="0"/>
          </a:p>
          <a:p>
            <a:endParaRPr lang="ru-RU" sz="3200" dirty="0">
              <a:ln>
                <a:solidFill>
                  <a:srgbClr val="FF0000"/>
                </a:solidFill>
              </a:ln>
              <a:solidFill>
                <a:srgbClr val="C00000"/>
              </a:solidFill>
              <a:latin typeface="Gabriola" panose="04040605051002020D02" pitchFamily="82" charset="0"/>
            </a:endParaRPr>
          </a:p>
        </p:txBody>
      </p:sp>
      <p:sp>
        <p:nvSpPr>
          <p:cNvPr id="5" name="TextBox 4">
            <a:extLst>
              <a:ext uri="{FF2B5EF4-FFF2-40B4-BE49-F238E27FC236}">
                <a16:creationId xmlns:a16="http://schemas.microsoft.com/office/drawing/2014/main" id="{46918DAF-D4A5-4A9C-B4AC-6DA8881A15B6}"/>
              </a:ext>
            </a:extLst>
          </p:cNvPr>
          <p:cNvSpPr txBox="1"/>
          <p:nvPr/>
        </p:nvSpPr>
        <p:spPr>
          <a:xfrm>
            <a:off x="872197" y="5878510"/>
            <a:ext cx="4670474" cy="369332"/>
          </a:xfrm>
          <a:prstGeom prst="rect">
            <a:avLst/>
          </a:prstGeom>
          <a:noFill/>
        </p:spPr>
        <p:txBody>
          <a:bodyPr wrap="square">
            <a:spAutoFit/>
          </a:bodyPr>
          <a:lstStyle/>
          <a:p>
            <a:r>
              <a:rPr lang="ru-RU" sz="1800" dirty="0">
                <a:ln>
                  <a:solidFill>
                    <a:srgbClr val="FF0000"/>
                  </a:solidFill>
                </a:ln>
                <a:solidFill>
                  <a:srgbClr val="C00000"/>
                </a:solidFill>
                <a:latin typeface="Gabriola" panose="04040605051002020D02" pitchFamily="82" charset="0"/>
              </a:rPr>
              <a:t>Слово в строю</a:t>
            </a:r>
            <a:endParaRPr lang="ru-RU" dirty="0"/>
          </a:p>
        </p:txBody>
      </p:sp>
      <p:sp>
        <p:nvSpPr>
          <p:cNvPr id="6" name="TextBox 5">
            <a:extLst>
              <a:ext uri="{FF2B5EF4-FFF2-40B4-BE49-F238E27FC236}">
                <a16:creationId xmlns:a16="http://schemas.microsoft.com/office/drawing/2014/main" id="{7EA88A21-4854-4666-8ED6-468B47C51FA7}"/>
              </a:ext>
            </a:extLst>
          </p:cNvPr>
          <p:cNvSpPr txBox="1"/>
          <p:nvPr/>
        </p:nvSpPr>
        <p:spPr>
          <a:xfrm>
            <a:off x="949567" y="1614997"/>
            <a:ext cx="7244861" cy="4031873"/>
          </a:xfrm>
          <a:prstGeom prst="rect">
            <a:avLst/>
          </a:prstGeom>
          <a:noFill/>
        </p:spPr>
        <p:txBody>
          <a:bodyPr wrap="square">
            <a:spAutoFit/>
          </a:bodyPr>
          <a:lstStyle/>
          <a:p>
            <a:r>
              <a:rPr lang="ru-RU" sz="3200" dirty="0"/>
              <a:t>Боевое крещение - в переносном смысле это испытание, которое предстоит выдержать новичку в каком-нибудь тяжёлом деле. Боевое крещение - это первый бой после "учебки", и только от бойца зависит, выдержит ли он  его или "сдуется" при первых выстрелах  </a:t>
            </a:r>
          </a:p>
        </p:txBody>
      </p:sp>
    </p:spTree>
    <p:extLst>
      <p:ext uri="{BB962C8B-B14F-4D97-AF65-F5344CB8AC3E}">
        <p14:creationId xmlns:p14="http://schemas.microsoft.com/office/powerpoint/2010/main" val="323561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TextBox 4">
            <a:extLst>
              <a:ext uri="{FF2B5EF4-FFF2-40B4-BE49-F238E27FC236}">
                <a16:creationId xmlns:a16="http://schemas.microsoft.com/office/drawing/2014/main" id="{46918DAF-D4A5-4A9C-B4AC-6DA8881A15B6}"/>
              </a:ext>
            </a:extLst>
          </p:cNvPr>
          <p:cNvSpPr txBox="1"/>
          <p:nvPr/>
        </p:nvSpPr>
        <p:spPr>
          <a:xfrm>
            <a:off x="872197" y="5878510"/>
            <a:ext cx="4670474" cy="369332"/>
          </a:xfrm>
          <a:prstGeom prst="rect">
            <a:avLst/>
          </a:prstGeom>
          <a:noFill/>
        </p:spPr>
        <p:txBody>
          <a:bodyPr wrap="square">
            <a:spAutoFit/>
          </a:bodyPr>
          <a:lstStyle/>
          <a:p>
            <a:r>
              <a:rPr lang="ru-RU" sz="1800" dirty="0">
                <a:ln>
                  <a:solidFill>
                    <a:srgbClr val="FF0000"/>
                  </a:solidFill>
                </a:ln>
                <a:solidFill>
                  <a:srgbClr val="C00000"/>
                </a:solidFill>
                <a:latin typeface="Gabriola" panose="04040605051002020D02" pitchFamily="82" charset="0"/>
              </a:rPr>
              <a:t>Слово в строю</a:t>
            </a:r>
            <a:endParaRPr lang="ru-RU" dirty="0"/>
          </a:p>
        </p:txBody>
      </p:sp>
      <p:pic>
        <p:nvPicPr>
          <p:cNvPr id="2" name="Рисунок 1">
            <a:extLst>
              <a:ext uri="{FF2B5EF4-FFF2-40B4-BE49-F238E27FC236}">
                <a16:creationId xmlns:a16="http://schemas.microsoft.com/office/drawing/2014/main" id="{AC91A5A3-0B1C-45CF-A9F0-00261CE06726}"/>
              </a:ext>
            </a:extLst>
          </p:cNvPr>
          <p:cNvPicPr/>
          <p:nvPr/>
        </p:nvPicPr>
        <p:blipFill>
          <a:blip r:embed="rId3" cstate="print"/>
          <a:srcRect/>
          <a:stretch>
            <a:fillRect/>
          </a:stretch>
        </p:blipFill>
        <p:spPr bwMode="auto">
          <a:xfrm>
            <a:off x="872197" y="1271340"/>
            <a:ext cx="7673929" cy="4557934"/>
          </a:xfrm>
          <a:prstGeom prst="rect">
            <a:avLst/>
          </a:prstGeom>
          <a:noFill/>
          <a:ln w="9525">
            <a:noFill/>
            <a:miter lim="800000"/>
            <a:headEnd/>
            <a:tailEnd/>
          </a:ln>
        </p:spPr>
      </p:pic>
    </p:spTree>
    <p:extLst>
      <p:ext uri="{BB962C8B-B14F-4D97-AF65-F5344CB8AC3E}">
        <p14:creationId xmlns:p14="http://schemas.microsoft.com/office/powerpoint/2010/main" val="378582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4" name="Прямоугольник 3"/>
          <p:cNvSpPr/>
          <p:nvPr/>
        </p:nvSpPr>
        <p:spPr>
          <a:xfrm>
            <a:off x="1208509" y="731519"/>
            <a:ext cx="7260242" cy="5509200"/>
          </a:xfrm>
          <a:prstGeom prst="rect">
            <a:avLst/>
          </a:prstGeom>
        </p:spPr>
        <p:txBody>
          <a:bodyPr wrap="square">
            <a:spAutoFit/>
          </a:bodyPr>
          <a:lstStyle/>
          <a:p>
            <a:r>
              <a:rPr lang="ru-RU" sz="3200" dirty="0"/>
              <a:t>Синоним выражения «Боевое крещение» - проверка, дебют, экзамен. Первоначально этот фразеологизм имел однозначную трактовку и обозначал первый бой, в котором раскрываются все качества воина. Сможет ли он противостоять страху, достойно ли он выполнит поставленную задачу, от этого будет зависеть вся его карьера и дальнейшая жизнь.</a:t>
            </a:r>
          </a:p>
          <a:p>
            <a:endParaRPr lang="ru-RU" sz="3200" dirty="0">
              <a:ln>
                <a:solidFill>
                  <a:srgbClr val="FF0000"/>
                </a:solidFill>
              </a:ln>
              <a:solidFill>
                <a:srgbClr val="C00000"/>
              </a:solidFill>
              <a:latin typeface="Gabriola" panose="04040605051002020D02" pitchFamily="82" charset="0"/>
            </a:endParaRPr>
          </a:p>
        </p:txBody>
      </p:sp>
      <p:sp>
        <p:nvSpPr>
          <p:cNvPr id="5" name="TextBox 4">
            <a:extLst>
              <a:ext uri="{FF2B5EF4-FFF2-40B4-BE49-F238E27FC236}">
                <a16:creationId xmlns:a16="http://schemas.microsoft.com/office/drawing/2014/main" id="{46918DAF-D4A5-4A9C-B4AC-6DA8881A15B6}"/>
              </a:ext>
            </a:extLst>
          </p:cNvPr>
          <p:cNvSpPr txBox="1"/>
          <p:nvPr/>
        </p:nvSpPr>
        <p:spPr>
          <a:xfrm>
            <a:off x="872197" y="5878510"/>
            <a:ext cx="4670474" cy="369332"/>
          </a:xfrm>
          <a:prstGeom prst="rect">
            <a:avLst/>
          </a:prstGeom>
          <a:noFill/>
        </p:spPr>
        <p:txBody>
          <a:bodyPr wrap="square">
            <a:spAutoFit/>
          </a:bodyPr>
          <a:lstStyle/>
          <a:p>
            <a:r>
              <a:rPr lang="ru-RU" sz="1800" dirty="0">
                <a:ln>
                  <a:solidFill>
                    <a:srgbClr val="FF0000"/>
                  </a:solidFill>
                </a:ln>
                <a:solidFill>
                  <a:srgbClr val="C00000"/>
                </a:solidFill>
                <a:latin typeface="Gabriola" panose="04040605051002020D02" pitchFamily="82" charset="0"/>
              </a:rPr>
              <a:t>Слово в строю</a:t>
            </a:r>
            <a:endParaRPr lang="ru-RU" dirty="0"/>
          </a:p>
        </p:txBody>
      </p:sp>
    </p:spTree>
    <p:extLst>
      <p:ext uri="{BB962C8B-B14F-4D97-AF65-F5344CB8AC3E}">
        <p14:creationId xmlns:p14="http://schemas.microsoft.com/office/powerpoint/2010/main" val="257874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0" y="0"/>
            <a:ext cx="9135879" cy="6858000"/>
          </a:xfrm>
          <a:prstGeom prst="rect">
            <a:avLst/>
          </a:prstGeom>
        </p:spPr>
      </p:pic>
      <p:sp>
        <p:nvSpPr>
          <p:cNvPr id="5" name="Прямоугольник 4"/>
          <p:cNvSpPr/>
          <p:nvPr/>
        </p:nvSpPr>
        <p:spPr>
          <a:xfrm>
            <a:off x="759656" y="364208"/>
            <a:ext cx="3789906" cy="1754326"/>
          </a:xfrm>
          <a:prstGeom prst="rect">
            <a:avLst/>
          </a:prstGeom>
        </p:spPr>
        <p:txBody>
          <a:bodyPr wrap="square">
            <a:spAutoFit/>
          </a:bodyPr>
          <a:lstStyle/>
          <a:p>
            <a:pPr marL="0" indent="0" algn="ctr">
              <a:buNone/>
            </a:pPr>
            <a:r>
              <a:rPr lang="ru-RU" sz="5400" dirty="0">
                <a:ln>
                  <a:solidFill>
                    <a:srgbClr val="FF0000"/>
                  </a:solidFill>
                </a:ln>
                <a:latin typeface="Gabriola" panose="04040605051002020D02" pitchFamily="82" charset="0"/>
              </a:rPr>
              <a:t>Артиллерия</a:t>
            </a:r>
          </a:p>
          <a:p>
            <a:pPr marL="0" indent="0" algn="ctr">
              <a:buNone/>
            </a:pPr>
            <a:r>
              <a:rPr lang="ru-RU" sz="5400" dirty="0">
                <a:ln>
                  <a:solidFill>
                    <a:srgbClr val="FF0000"/>
                  </a:solidFill>
                </a:ln>
                <a:latin typeface="Gabriola" panose="04040605051002020D02" pitchFamily="82" charset="0"/>
              </a:rPr>
              <a:t> – бог войны.</a:t>
            </a:r>
            <a:r>
              <a:rPr lang="ru-RU" sz="5400" dirty="0">
                <a:ln>
                  <a:solidFill>
                    <a:srgbClr val="FF0000"/>
                  </a:solidFill>
                </a:ln>
                <a:solidFill>
                  <a:srgbClr val="C00000"/>
                </a:solidFill>
                <a:latin typeface="Gabriola" panose="04040605051002020D02" pitchFamily="82" charset="0"/>
              </a:rPr>
              <a:t>.</a:t>
            </a:r>
            <a:endParaRPr lang="ru-RU" sz="5400" dirty="0"/>
          </a:p>
        </p:txBody>
      </p:sp>
      <p:sp>
        <p:nvSpPr>
          <p:cNvPr id="6" name="TextBox 5">
            <a:extLst>
              <a:ext uri="{FF2B5EF4-FFF2-40B4-BE49-F238E27FC236}">
                <a16:creationId xmlns:a16="http://schemas.microsoft.com/office/drawing/2014/main" id="{FF8F6D93-365D-491A-B817-A5BE72617148}"/>
              </a:ext>
            </a:extLst>
          </p:cNvPr>
          <p:cNvSpPr txBox="1"/>
          <p:nvPr/>
        </p:nvSpPr>
        <p:spPr>
          <a:xfrm>
            <a:off x="751284" y="3429000"/>
            <a:ext cx="7596555" cy="2677656"/>
          </a:xfrm>
          <a:prstGeom prst="rect">
            <a:avLst/>
          </a:prstGeom>
          <a:noFill/>
        </p:spPr>
        <p:txBody>
          <a:bodyPr wrap="square">
            <a:spAutoFit/>
          </a:bodyPr>
          <a:lstStyle/>
          <a:p>
            <a:r>
              <a:rPr lang="ru-RU" sz="2400" dirty="0"/>
              <a:t>Фразу: «</a:t>
            </a:r>
            <a:r>
              <a:rPr lang="ru-RU" sz="2400" dirty="0">
                <a:solidFill>
                  <a:schemeClr val="bg1"/>
                </a:solidFill>
              </a:rPr>
              <a:t> </a:t>
            </a:r>
            <a:r>
              <a:rPr lang="ru-RU" sz="2400" dirty="0"/>
              <a:t>Артиллерия -бог  войны   сказал Иосиф </a:t>
            </a:r>
            <a:r>
              <a:rPr lang="ru-RU" sz="2400" dirty="0" err="1"/>
              <a:t>Висса</a:t>
            </a:r>
            <a:r>
              <a:rPr lang="ru-RU" sz="2400" dirty="0"/>
              <a:t>-</a:t>
            </a:r>
          </a:p>
          <a:p>
            <a:r>
              <a:rPr lang="ru-RU" sz="2400" dirty="0" err="1"/>
              <a:t>Рионович</a:t>
            </a:r>
            <a:r>
              <a:rPr lang="ru-RU" sz="2400" dirty="0"/>
              <a:t>  Сталин, </a:t>
            </a:r>
            <a:r>
              <a:rPr lang="ru-RU" sz="2400" dirty="0" err="1"/>
              <a:t>опреде</a:t>
            </a:r>
            <a:r>
              <a:rPr lang="ru-RU" sz="2400" dirty="0"/>
              <a:t> лив тем самым  её огромную роль в современной войне. В годы Великой  Отечественной войны артиллерия стала главной огневой мощью Советской Армии. Е сила – в огне и маневре. Огонь расчищает путь своим войскам вовремя наступления и преграждает путь врагу в обороне. </a:t>
            </a:r>
          </a:p>
        </p:txBody>
      </p:sp>
      <p:pic>
        <p:nvPicPr>
          <p:cNvPr id="4" name="Рисунок 3">
            <a:extLst>
              <a:ext uri="{FF2B5EF4-FFF2-40B4-BE49-F238E27FC236}">
                <a16:creationId xmlns:a16="http://schemas.microsoft.com/office/drawing/2014/main" id="{18894264-D1CD-4A44-8D0E-8DE8079148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2498" y="959370"/>
            <a:ext cx="4390453" cy="2469630"/>
          </a:xfrm>
          <a:prstGeom prst="rect">
            <a:avLst/>
          </a:prstGeom>
        </p:spPr>
      </p:pic>
    </p:spTree>
    <p:extLst>
      <p:ext uri="{BB962C8B-B14F-4D97-AF65-F5344CB8AC3E}">
        <p14:creationId xmlns:p14="http://schemas.microsoft.com/office/powerpoint/2010/main" val="204771699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604</TotalTime>
  <Words>1203</Words>
  <Application>Microsoft Office PowerPoint</Application>
  <PresentationFormat>Экран (4:3)</PresentationFormat>
  <Paragraphs>104</Paragraphs>
  <Slides>39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39</vt:i4>
      </vt:variant>
    </vt:vector>
  </HeadingPairs>
  <TitlesOfParts>
    <vt:vector size="46" baseType="lpstr">
      <vt:lpstr>Arial</vt:lpstr>
      <vt:lpstr>Calibri</vt:lpstr>
      <vt:lpstr>Calibri Light</vt:lpstr>
      <vt:lpstr>Gabriola</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 хочу, чтоб к  штыку приравняли перо.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Галина Драчева</cp:lastModifiedBy>
  <cp:revision>103</cp:revision>
  <dcterms:created xsi:type="dcterms:W3CDTF">2013-11-19T05:52:05Z</dcterms:created>
  <dcterms:modified xsi:type="dcterms:W3CDTF">2023-10-08T11:46:29Z</dcterms:modified>
</cp:coreProperties>
</file>