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autoCompressPictures="0">
  <p:sldMasterIdLst>
    <p:sldMasterId id="2147483660" r:id="rId1"/>
  </p:sldMasterIdLst>
  <p:notesMasterIdLst>
    <p:notesMasterId r:id="rId23"/>
  </p:notesMasterIdLst>
  <p:sldIdLst>
    <p:sldId id="724" r:id="rId2"/>
    <p:sldId id="727" r:id="rId3"/>
    <p:sldId id="750" r:id="rId4"/>
    <p:sldId id="732" r:id="rId5"/>
    <p:sldId id="742" r:id="rId6"/>
    <p:sldId id="735" r:id="rId7"/>
    <p:sldId id="738" r:id="rId8"/>
    <p:sldId id="741" r:id="rId9"/>
    <p:sldId id="754" r:id="rId10"/>
    <p:sldId id="737" r:id="rId11"/>
    <p:sldId id="751" r:id="rId12"/>
    <p:sldId id="728" r:id="rId13"/>
    <p:sldId id="729" r:id="rId14"/>
    <p:sldId id="748" r:id="rId15"/>
    <p:sldId id="749" r:id="rId16"/>
    <p:sldId id="752" r:id="rId17"/>
    <p:sldId id="753" r:id="rId18"/>
    <p:sldId id="755" r:id="rId19"/>
    <p:sldId id="756" r:id="rId20"/>
    <p:sldId id="726" r:id="rId21"/>
    <p:sldId id="757" r:id="rId22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Georgia" panose="02040502050405020303" pitchFamily="18" charset="0"/>
      <p:regular r:id="rId28"/>
      <p:bold r:id="rId29"/>
      <p:italic r:id="rId30"/>
      <p:boldItalic r:id="rId31"/>
    </p:embeddedFont>
    <p:embeddedFont>
      <p:font typeface="Open Sans" panose="020B0606030504020204" pitchFamily="34" charset="0"/>
      <p:regular r:id="rId32"/>
      <p:bold r:id="rId33"/>
      <p:italic r:id="rId34"/>
      <p:boldItalic r:id="rId35"/>
    </p:embeddedFont>
    <p:embeddedFont>
      <p:font typeface="Roboto Slab" pitchFamily="2" charset="0"/>
      <p:regular r:id="rId36"/>
      <p:bold r:id="rId37"/>
    </p:embeddedFont>
  </p:embeddedFontLst>
  <p:defaultTextStyle>
    <a:defPPr>
      <a:defRPr lang="ru-RU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7" userDrawn="1">
          <p15:clr>
            <a:srgbClr val="A4A3A4"/>
          </p15:clr>
        </p15:guide>
        <p15:guide id="2" pos="226" userDrawn="1">
          <p15:clr>
            <a:srgbClr val="A4A3A4"/>
          </p15:clr>
        </p15:guide>
        <p15:guide id="3" pos="5534" userDrawn="1">
          <p15:clr>
            <a:srgbClr val="A4A3A4"/>
          </p15:clr>
        </p15:guide>
        <p15:guide id="4" orient="horz" pos="3003" userDrawn="1">
          <p15:clr>
            <a:srgbClr val="A4A3A4"/>
          </p15:clr>
        </p15:guide>
        <p15:guide id="5" pos="2993" userDrawn="1">
          <p15:clr>
            <a:srgbClr val="A4A3A4"/>
          </p15:clr>
        </p15:guide>
        <p15:guide id="6" pos="2767" userDrawn="1">
          <p15:clr>
            <a:srgbClr val="A4A3A4"/>
          </p15:clr>
        </p15:guide>
        <p15:guide id="7" pos="1837" userDrawn="1">
          <p15:clr>
            <a:srgbClr val="A4A3A4"/>
          </p15:clr>
        </p15:guide>
        <p15:guide id="8" pos="5284" userDrawn="1">
          <p15:clr>
            <a:srgbClr val="A4A3A4"/>
          </p15:clr>
        </p15:guide>
        <p15:guide id="9" pos="2064" userDrawn="1">
          <p15:clr>
            <a:srgbClr val="A4A3A4"/>
          </p15:clr>
        </p15:guide>
        <p15:guide id="10" pos="3651" userDrawn="1">
          <p15:clr>
            <a:srgbClr val="A4A3A4"/>
          </p15:clr>
        </p15:guide>
        <p15:guide id="13" orient="horz" pos="73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000"/>
    <a:srgbClr val="2382C6"/>
    <a:srgbClr val="539BCF"/>
    <a:srgbClr val="7F7F7F"/>
    <a:srgbClr val="BDB8B8"/>
    <a:srgbClr val="F3E3E2"/>
    <a:srgbClr val="EFE0E0"/>
    <a:srgbClr val="C8BB1B"/>
    <a:srgbClr val="CEC113"/>
    <a:srgbClr val="7030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428" autoAdjust="0"/>
    <p:restoredTop sz="94847" autoAdjust="0"/>
  </p:normalViewPr>
  <p:slideViewPr>
    <p:cSldViewPr snapToGrid="0">
      <p:cViewPr varScale="1">
        <p:scale>
          <a:sx n="90" d="100"/>
          <a:sy n="90" d="100"/>
        </p:scale>
        <p:origin x="618" y="78"/>
      </p:cViewPr>
      <p:guideLst>
        <p:guide orient="horz" pos="237"/>
        <p:guide pos="226"/>
        <p:guide pos="5534"/>
        <p:guide orient="horz" pos="3003"/>
        <p:guide pos="2993"/>
        <p:guide pos="2767"/>
        <p:guide pos="1837"/>
        <p:guide pos="5284"/>
        <p:guide pos="2064"/>
        <p:guide pos="3651"/>
        <p:guide orient="horz" pos="735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38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F1B41E-17B3-44CE-8E19-FCB63DD51A28}" type="datetimeFigureOut">
              <a:rPr lang="ru-RU" smtClean="0"/>
              <a:pPr/>
              <a:t>01.10.2023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61DEFC-839A-4688-A129-6AA2F4833DA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73578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61DEFC-839A-4688-A129-6AA2F4833DA1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05179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61DEFC-839A-4688-A129-6AA2F4833DA1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21434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61DEFC-839A-4688-A129-6AA2F4833DA1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8281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61DEFC-839A-4688-A129-6AA2F4833DA1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20841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61DEFC-839A-4688-A129-6AA2F4833DA1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04370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61DEFC-839A-4688-A129-6AA2F4833DA1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41755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61DEFC-839A-4688-A129-6AA2F4833DA1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47430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61DEFC-839A-4688-A129-6AA2F4833DA1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44193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61DEFC-839A-4688-A129-6AA2F4833DA1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37745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61DEFC-839A-4688-A129-6AA2F4833DA1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82844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61DEFC-839A-4688-A129-6AA2F4833DA1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90359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61DEFC-839A-4688-A129-6AA2F4833DA1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895697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61DEFC-839A-4688-A129-6AA2F4833DA1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541752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61DEFC-839A-4688-A129-6AA2F4833DA1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61746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61DEFC-839A-4688-A129-6AA2F4833DA1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41792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61DEFC-839A-4688-A129-6AA2F4833DA1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08879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61DEFC-839A-4688-A129-6AA2F4833DA1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66598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61DEFC-839A-4688-A129-6AA2F4833DA1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61951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61DEFC-839A-4688-A129-6AA2F4833DA1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89255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61DEFC-839A-4688-A129-6AA2F4833DA1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27162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61DEFC-839A-4688-A129-6AA2F4833DA1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68325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6E679-DC75-4745-852D-F583D5FA2C9D}" type="datetimeFigureOut">
              <a:rPr lang="ru-RU" smtClean="0"/>
              <a:pPr/>
              <a:t>01.10.2023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1A449-B48E-44C3-9B97-791039936F9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1590427"/>
      </p:ext>
    </p:extLst>
  </p:cSld>
  <p:clrMapOvr>
    <a:masterClrMapping/>
  </p:clrMapOvr>
  <p:transition spd="med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6E679-DC75-4745-852D-F583D5FA2C9D}" type="datetimeFigureOut">
              <a:rPr lang="ru-RU" smtClean="0"/>
              <a:pPr/>
              <a:t>01.10.2023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1A449-B48E-44C3-9B97-791039936F9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4224740"/>
      </p:ext>
    </p:extLst>
  </p:cSld>
  <p:clrMapOvr>
    <a:masterClrMapping/>
  </p:clrMapOvr>
  <p:transition spd="med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6E679-DC75-4745-852D-F583D5FA2C9D}" type="datetimeFigureOut">
              <a:rPr lang="ru-RU" smtClean="0"/>
              <a:pPr/>
              <a:t>01.10.2023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1A449-B48E-44C3-9B97-791039936F9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0443835"/>
      </p:ext>
    </p:extLst>
  </p:cSld>
  <p:clrMapOvr>
    <a:masterClrMapping/>
  </p:clrMapOvr>
  <p:transition spd="med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6E679-DC75-4745-852D-F583D5FA2C9D}" type="datetimeFigureOut">
              <a:rPr lang="ru-RU" smtClean="0"/>
              <a:pPr/>
              <a:t>01.10.2023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1A449-B48E-44C3-9B97-791039936F9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4865823"/>
      </p:ext>
    </p:extLst>
  </p:cSld>
  <p:clrMapOvr>
    <a:masterClrMapping/>
  </p:clrMapOvr>
  <p:transition spd="med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6E679-DC75-4745-852D-F583D5FA2C9D}" type="datetimeFigureOut">
              <a:rPr lang="ru-RU" smtClean="0"/>
              <a:pPr/>
              <a:t>01.10.2023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1A449-B48E-44C3-9B97-791039936F9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5771915"/>
      </p:ext>
    </p:extLst>
  </p:cSld>
  <p:clrMapOvr>
    <a:masterClrMapping/>
  </p:clrMapOvr>
  <p:transition spd="med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6E679-DC75-4745-852D-F583D5FA2C9D}" type="datetimeFigureOut">
              <a:rPr lang="ru-RU" smtClean="0"/>
              <a:pPr/>
              <a:t>01.10.2023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1A449-B48E-44C3-9B97-791039936F9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9636908"/>
      </p:ext>
    </p:extLst>
  </p:cSld>
  <p:clrMapOvr>
    <a:masterClrMapping/>
  </p:clrMapOvr>
  <p:transition spd="med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6E679-DC75-4745-852D-F583D5FA2C9D}" type="datetimeFigureOut">
              <a:rPr lang="ru-RU" smtClean="0"/>
              <a:pPr/>
              <a:t>01.10.2023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1A449-B48E-44C3-9B97-791039936F9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0836014"/>
      </p:ext>
    </p:extLst>
  </p:cSld>
  <p:clrMapOvr>
    <a:masterClrMapping/>
  </p:clrMapOvr>
  <p:transition spd="med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6E679-DC75-4745-852D-F583D5FA2C9D}" type="datetimeFigureOut">
              <a:rPr lang="ru-RU" smtClean="0"/>
              <a:pPr/>
              <a:t>01.10.2023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1A449-B48E-44C3-9B97-791039936F9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5260703"/>
      </p:ext>
    </p:extLst>
  </p:cSld>
  <p:clrMapOvr>
    <a:masterClrMapping/>
  </p:clrMapOvr>
  <p:transition spd="med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6E679-DC75-4745-852D-F583D5FA2C9D}" type="datetimeFigureOut">
              <a:rPr lang="ru-RU" smtClean="0"/>
              <a:pPr/>
              <a:t>01.10.2023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1A449-B48E-44C3-9B97-791039936F9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6069405"/>
      </p:ext>
    </p:extLst>
  </p:cSld>
  <p:clrMapOvr>
    <a:masterClrMapping/>
  </p:clrMapOvr>
  <p:transition spd="med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6E679-DC75-4745-852D-F583D5FA2C9D}" type="datetimeFigureOut">
              <a:rPr lang="ru-RU" smtClean="0"/>
              <a:pPr/>
              <a:t>01.10.2023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1A449-B48E-44C3-9B97-791039936F9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9515014"/>
      </p:ext>
    </p:extLst>
  </p:cSld>
  <p:clrMapOvr>
    <a:masterClrMapping/>
  </p:clrMapOvr>
  <p:transition spd="med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6E679-DC75-4745-852D-F583D5FA2C9D}" type="datetimeFigureOut">
              <a:rPr lang="ru-RU" smtClean="0"/>
              <a:pPr/>
              <a:t>01.10.2023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1A449-B48E-44C3-9B97-791039936F9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4557737"/>
      </p:ext>
    </p:extLst>
  </p:cSld>
  <p:clrMapOvr>
    <a:masterClrMapping/>
  </p:clrMapOvr>
  <p:transition spd="med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06E679-DC75-4745-852D-F583D5FA2C9D}" type="datetimeFigureOut">
              <a:rPr lang="ru-RU" smtClean="0"/>
              <a:pPr/>
              <a:t>01.10.2023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21A449-B48E-44C3-9B97-791039936F9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7179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>
    <p:push dir="u"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slide" Target="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5143500"/>
          </a:xfrm>
          <a:prstGeom prst="rect">
            <a:avLst/>
          </a:prstGeom>
        </p:spPr>
      </p:pic>
      <p:sp>
        <p:nvSpPr>
          <p:cNvPr id="10" name="TextBox 9">
            <a:hlinkClick r:id="rId4" action="ppaction://hlinksldjump"/>
          </p:cNvPr>
          <p:cNvSpPr txBox="1"/>
          <p:nvPr/>
        </p:nvSpPr>
        <p:spPr>
          <a:xfrm>
            <a:off x="-200521" y="263425"/>
            <a:ext cx="4033837" cy="230832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 defTabSz="914377"/>
            <a:r>
              <a:rPr lang="ru-RU" sz="4800" b="1" dirty="0">
                <a:solidFill>
                  <a:schemeClr val="bg1"/>
                </a:solidFill>
                <a:latin typeface="+mj-lt"/>
              </a:rPr>
              <a:t> Герои мирного времени</a:t>
            </a:r>
          </a:p>
        </p:txBody>
      </p:sp>
      <p:pic>
        <p:nvPicPr>
          <p:cNvPr id="14338" name="Picture 2">
            <a:extLst>
              <a:ext uri="{FF2B5EF4-FFF2-40B4-BE49-F238E27FC236}">
                <a16:creationId xmlns:a16="http://schemas.microsoft.com/office/drawing/2014/main" id="{B86B59A3-83B5-D691-C7B9-AF219E424F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2637" y="1417587"/>
            <a:ext cx="2398725" cy="3508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3960847"/>
      </p:ext>
    </p:extLst>
  </p:cSld>
  <p:clrMapOvr>
    <a:masterClrMapping/>
  </p:clrMapOvr>
  <p:transition spd="med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502"/>
            <a:ext cx="9127643" cy="5006504"/>
          </a:xfrm>
          <a:prstGeom prst="rect">
            <a:avLst/>
          </a:prstGeom>
        </p:spPr>
      </p:pic>
      <p:pic>
        <p:nvPicPr>
          <p:cNvPr id="1026" name="Picture 2" descr="0473c08296812e3510a4c26c54db1da3b9">
            <a:extLst>
              <a:ext uri="{FF2B5EF4-FFF2-40B4-BE49-F238E27FC236}">
                <a16:creationId xmlns:a16="http://schemas.microsoft.com/office/drawing/2014/main" id="{DA092F48-DFFD-5D3B-8FD7-C92DFFC784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9909" y="148498"/>
            <a:ext cx="6921593" cy="3796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06555A2-E5B8-5C9E-73C0-33506BEBBC04}"/>
              </a:ext>
            </a:extLst>
          </p:cNvPr>
          <p:cNvSpPr txBox="1"/>
          <p:nvPr/>
        </p:nvSpPr>
        <p:spPr>
          <a:xfrm>
            <a:off x="208763" y="930564"/>
            <a:ext cx="2173950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</a:rPr>
              <a:t>Любови </a:t>
            </a:r>
            <a:r>
              <a:rPr lang="ru-RU" sz="1600" dirty="0" err="1">
                <a:solidFill>
                  <a:schemeClr val="bg1"/>
                </a:solidFill>
              </a:rPr>
              <a:t>Печко</a:t>
            </a:r>
            <a:r>
              <a:rPr lang="ru-RU" sz="1600" dirty="0">
                <a:solidFill>
                  <a:schemeClr val="bg1"/>
                </a:solidFill>
              </a:rPr>
              <a:t>, которая в годы Великой Отечественной участвовала в освобождении Белоруссии, украинские нацисты плеснули зеленкой прямо в лицо. Однако ветераны, несмотря на угрозу своей жизни, </a:t>
            </a:r>
            <a:endParaRPr lang="ru-RU" sz="16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832EBA-0720-913A-DB9D-5764451CF6AB}"/>
              </a:ext>
            </a:extLst>
          </p:cNvPr>
          <p:cNvSpPr txBox="1"/>
          <p:nvPr/>
        </p:nvSpPr>
        <p:spPr>
          <a:xfrm>
            <a:off x="350874" y="4104986"/>
            <a:ext cx="692159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</a:rPr>
              <a:t>                         не побоялись открыто надеть медали и георгиевские ленты, все-таки не для того они прошли войну с гитлеровцами</a:t>
            </a:r>
            <a:r>
              <a:rPr lang="ru-RU" sz="1400" dirty="0">
                <a:solidFill>
                  <a:schemeClr val="bg1"/>
                </a:solidFill>
              </a:rPr>
              <a:t>,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91564948"/>
      </p:ext>
    </p:extLst>
  </p:cSld>
  <p:clrMapOvr>
    <a:masterClrMapping/>
  </p:clrMapOvr>
  <p:transition spd="med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098" name="Picture 2" descr="53 года назад 28 декабря 1968 года родилась Светла́на Влади́мировна Капанин...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2095499"/>
            <a:ext cx="4572000" cy="3048001"/>
          </a:xfrm>
          <a:prstGeom prst="rect">
            <a:avLst/>
          </a:prstGeom>
          <a:noFill/>
        </p:spPr>
      </p:pic>
      <p:pic>
        <p:nvPicPr>
          <p:cNvPr id="58370" name="Picture 2" descr="https://tomsk.technoavia.ru/img/ta_photo_news/news_show/1612_1big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1089497"/>
            <a:ext cx="3064280" cy="4190468"/>
          </a:xfrm>
          <a:prstGeom prst="rect">
            <a:avLst/>
          </a:prstGeom>
          <a:noFill/>
        </p:spPr>
      </p:pic>
      <p:pic>
        <p:nvPicPr>
          <p:cNvPr id="58371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00008" y="178441"/>
            <a:ext cx="3393940" cy="5090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00249964"/>
      </p:ext>
    </p:extLst>
  </p:cSld>
  <p:clrMapOvr>
    <a:masterClrMapping/>
  </p:clrMapOvr>
  <p:transition spd="med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074382" cy="5847907"/>
          </a:xfrm>
          <a:prstGeom prst="rect">
            <a:avLst/>
          </a:prstGeom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CC852564-97D2-FA78-4693-848EBD9B49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953" y="-1"/>
            <a:ext cx="7963787" cy="5847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7875613"/>
      </p:ext>
    </p:extLst>
  </p:cSld>
  <p:clrMapOvr>
    <a:masterClrMapping/>
  </p:clrMapOvr>
  <p:transition spd="med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050" name="Picture 2" descr="моряк-подводник Вадим Бубнив Мощный российский подводный крейсер «Курск» затонул 12 августа 2000 года в Баренцевом море">
            <a:extLst>
              <a:ext uri="{FF2B5EF4-FFF2-40B4-BE49-F238E27FC236}">
                <a16:creationId xmlns:a16="http://schemas.microsoft.com/office/drawing/2014/main" id="{57D04B69-753A-6E4C-2942-E7A0F774A4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870" y="0"/>
            <a:ext cx="6960781" cy="5220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0332700"/>
      </p:ext>
    </p:extLst>
  </p:cSld>
  <p:clrMapOvr>
    <a:masterClrMapping/>
  </p:clrMapOvr>
  <p:transition spd="med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F2BC4A7-701E-99D2-9850-32E8337C271E}"/>
              </a:ext>
            </a:extLst>
          </p:cNvPr>
          <p:cNvSpPr txBox="1"/>
          <p:nvPr/>
        </p:nvSpPr>
        <p:spPr>
          <a:xfrm>
            <a:off x="404037" y="969208"/>
            <a:ext cx="7868093" cy="3602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2000" b="0" i="0" dirty="0">
                <a:solidFill>
                  <a:schemeClr val="bg1"/>
                </a:solidFill>
                <a:effectLst/>
                <a:latin typeface="Helvetica Neue"/>
              </a:rPr>
              <a:t>Один из самых мощных российских подводных крейсеров «Курск» затонул 12 августа 2000 года в Баренцевом море, вблизи родного берега. Во время выполнения учебно-боевой задачи он получил тяжелые повреждения. </a:t>
            </a:r>
            <a:br>
              <a:rPr lang="ru-RU" sz="2000" b="1" i="0" dirty="0">
                <a:solidFill>
                  <a:schemeClr val="bg1"/>
                </a:solidFill>
                <a:effectLst/>
                <a:latin typeface="Helvetica Neue"/>
              </a:rPr>
            </a:br>
            <a:r>
              <a:rPr lang="ru-RU" sz="2000" b="0" i="0" dirty="0">
                <a:solidFill>
                  <a:schemeClr val="bg1"/>
                </a:solidFill>
                <a:effectLst/>
                <a:latin typeface="Helvetica Neue"/>
              </a:rPr>
              <a:t>Вся Россия с надеждой ловила сводки с места трагедии. Миллионы людей, как чуда, ждали спасения моряков. Но надежды не оправдались.</a:t>
            </a:r>
          </a:p>
          <a:p>
            <a:pPr algn="l"/>
            <a:r>
              <a:rPr lang="ru-RU" sz="2000" b="0" i="0" dirty="0">
                <a:solidFill>
                  <a:schemeClr val="bg1"/>
                </a:solidFill>
                <a:effectLst/>
                <a:latin typeface="Helvetica Neue"/>
              </a:rPr>
              <a:t>118 подводников, беззаветно преданных России, приняли смерть в морской пучине. Верный Военной присяге, ценой собственной жизни экипаж крейсера заглушил ядерный реактор и до конца боролся за живучесть корабля.</a:t>
            </a:r>
            <a:r>
              <a:rPr lang="ru-RU" sz="2000" b="1" i="0" dirty="0">
                <a:solidFill>
                  <a:schemeClr val="bg1"/>
                </a:solidFill>
                <a:effectLst/>
                <a:latin typeface="Helvetica Neue"/>
              </a:rPr>
              <a:t> </a:t>
            </a:r>
            <a:endParaRPr lang="ru-RU" sz="2000" b="0" i="0" dirty="0">
              <a:solidFill>
                <a:schemeClr val="bg1"/>
              </a:solidFill>
              <a:effectLst/>
              <a:latin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301626345"/>
      </p:ext>
    </p:extLst>
  </p:cSld>
  <p:clrMapOvr>
    <a:masterClrMapping/>
  </p:clrMapOvr>
  <p:transition spd="med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CE261F4-1B56-F6E2-750C-0CB9CA7BAF94}"/>
              </a:ext>
            </a:extLst>
          </p:cNvPr>
          <p:cNvSpPr txBox="1"/>
          <p:nvPr/>
        </p:nvSpPr>
        <p:spPr>
          <a:xfrm>
            <a:off x="935665" y="1180216"/>
            <a:ext cx="6836735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0" i="0" dirty="0">
                <a:solidFill>
                  <a:schemeClr val="bg1"/>
                </a:solidFill>
                <a:effectLst/>
                <a:latin typeface="Helvetica Neue"/>
              </a:rPr>
              <a:t>Моряки «Курска», одного из наших самых современных кораблей, успели завоевать славу при жизни. Экипаж был лучшим не только на Северном флоте. Офицеры, мичманы, старшины и матросы сделали все, что могли, что успели, что были обязаны сделать, и в момент своей гибели. Пусть вечная память о них вселяет в сердца потомков столь же обостренное чувство долга и чести, ту же преданность службе и флоту.</a:t>
            </a:r>
            <a:r>
              <a:rPr lang="ru-RU" sz="2000" b="0" i="0" dirty="0">
                <a:solidFill>
                  <a:srgbClr val="333333"/>
                </a:solidFill>
                <a:effectLst/>
                <a:latin typeface="Helvetica Neue"/>
              </a:rPr>
              <a:t> </a:t>
            </a:r>
            <a:endParaRPr lang="ru-RU" b="0" i="0" dirty="0">
              <a:solidFill>
                <a:srgbClr val="333333"/>
              </a:solidFill>
              <a:effectLst/>
              <a:latin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179691604"/>
      </p:ext>
    </p:extLst>
  </p:cSld>
  <p:clrMapOvr>
    <a:masterClrMapping/>
  </p:clrMapOvr>
  <p:transition spd="med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122" name="Picture 2" descr="Игорь Иванович Сикорский ">
            <a:extLst>
              <a:ext uri="{FF2B5EF4-FFF2-40B4-BE49-F238E27FC236}">
                <a16:creationId xmlns:a16="http://schemas.microsoft.com/office/drawing/2014/main" id="{8D17B717-5FEB-FFBA-7003-4AE973C183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9086" y="-74428"/>
            <a:ext cx="6223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8D7345E-9AD0-5F1F-6D5C-CD82751835D0}"/>
              </a:ext>
            </a:extLst>
          </p:cNvPr>
          <p:cNvSpPr txBox="1"/>
          <p:nvPr/>
        </p:nvSpPr>
        <p:spPr>
          <a:xfrm>
            <a:off x="0" y="2233120"/>
            <a:ext cx="203308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i="1" dirty="0">
                <a:solidFill>
                  <a:schemeClr val="bg1"/>
                </a:solidFill>
                <a:effectLst/>
                <a:latin typeface="-apple-system"/>
              </a:rPr>
              <a:t>Игорь</a:t>
            </a:r>
          </a:p>
          <a:p>
            <a:r>
              <a:rPr lang="ru-RU" sz="2400" b="1" i="1" dirty="0">
                <a:solidFill>
                  <a:schemeClr val="bg1"/>
                </a:solidFill>
                <a:effectLst/>
                <a:latin typeface="-apple-system"/>
              </a:rPr>
              <a:t>Иванович Сикорский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843620449"/>
      </p:ext>
    </p:extLst>
  </p:cSld>
  <p:clrMapOvr>
    <a:masterClrMapping/>
  </p:clrMapOvr>
  <p:transition spd="med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222687C-EA5A-F112-CCB8-54AD63041550}"/>
              </a:ext>
            </a:extLst>
          </p:cNvPr>
          <p:cNvSpPr txBox="1"/>
          <p:nvPr/>
        </p:nvSpPr>
        <p:spPr>
          <a:xfrm>
            <a:off x="372140" y="1870525"/>
            <a:ext cx="8091377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2000" b="0" i="0" dirty="0">
                <a:solidFill>
                  <a:schemeClr val="bg1"/>
                </a:solidFill>
                <a:effectLst/>
                <a:latin typeface="-apple-system"/>
              </a:rPr>
              <a:t>«Русский витязь» и «Илья Муромец» - это названия его самолетов.</a:t>
            </a:r>
            <a:endParaRPr lang="ru-RU" sz="2000" b="1" i="0" dirty="0">
              <a:solidFill>
                <a:schemeClr val="bg1"/>
              </a:solidFill>
              <a:effectLst/>
              <a:latin typeface="-apple-system"/>
            </a:endParaRPr>
          </a:p>
          <a:p>
            <a:pPr algn="l"/>
            <a:r>
              <a:rPr lang="ru-RU" sz="2000" b="0" i="0" dirty="0">
                <a:solidFill>
                  <a:schemeClr val="bg1"/>
                </a:solidFill>
                <a:effectLst/>
                <a:latin typeface="-apple-system"/>
              </a:rPr>
              <a:t>Первый в мире четырехмоторный самолет, сконструированный Сикорским, вначале назывался С-9 «Гранд», но после ряда усовершенствований он получил название «Русский витязь». Слава о нем прокатилась по всей стране, а за рубежом сначала новость об этом самолете казалась мистификацией — настолько он опережал свое время</a:t>
            </a:r>
            <a:r>
              <a:rPr lang="ru-RU" sz="2000" dirty="0">
                <a:solidFill>
                  <a:schemeClr val="bg1"/>
                </a:solidFill>
                <a:latin typeface="-apple-system"/>
              </a:rPr>
              <a:t>. Сикорский </a:t>
            </a:r>
            <a:r>
              <a:rPr lang="ru-RU" sz="2000" b="0" i="0" dirty="0">
                <a:solidFill>
                  <a:schemeClr val="bg1"/>
                </a:solidFill>
                <a:effectLst/>
                <a:latin typeface="-apple-system"/>
              </a:rPr>
              <a:t> решил во многом его переработать. Так появился первый биплан из серии «Илья Муромец».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C96A8C-4617-8C05-A678-08435CCC3D1C}"/>
              </a:ext>
            </a:extLst>
          </p:cNvPr>
          <p:cNvSpPr txBox="1"/>
          <p:nvPr/>
        </p:nvSpPr>
        <p:spPr>
          <a:xfrm>
            <a:off x="3476847" y="489098"/>
            <a:ext cx="525248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i="1" dirty="0">
                <a:solidFill>
                  <a:schemeClr val="bg1"/>
                </a:solidFill>
                <a:effectLst/>
                <a:latin typeface="-apple-system"/>
              </a:rPr>
              <a:t>— один из величайших авиаконструкторов во всем мире.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7ADDD0-54F4-0C6C-893A-3547F817D5E4}"/>
              </a:ext>
            </a:extLst>
          </p:cNvPr>
          <p:cNvSpPr txBox="1"/>
          <p:nvPr/>
        </p:nvSpPr>
        <p:spPr>
          <a:xfrm>
            <a:off x="1908544" y="396764"/>
            <a:ext cx="195107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i="1" dirty="0">
                <a:solidFill>
                  <a:schemeClr val="bg1"/>
                </a:solidFill>
                <a:effectLst/>
                <a:latin typeface="-apple-system"/>
              </a:rPr>
              <a:t>Игорь Иванович</a:t>
            </a:r>
          </a:p>
          <a:p>
            <a:r>
              <a:rPr lang="ru-RU" sz="2000" b="1" i="1" dirty="0">
                <a:solidFill>
                  <a:schemeClr val="bg1"/>
                </a:solidFill>
                <a:effectLst/>
                <a:latin typeface="-apple-system"/>
              </a:rPr>
              <a:t> Сикорский 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664174783"/>
      </p:ext>
    </p:extLst>
  </p:cSld>
  <p:clrMapOvr>
    <a:masterClrMapping/>
  </p:clrMapOvr>
  <p:transition spd="med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C3B5523-76E6-BAA9-C9CE-FAC88950FA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186649"/>
      </p:ext>
    </p:extLst>
  </p:cSld>
  <p:clrMapOvr>
    <a:masterClrMapping/>
  </p:clrMapOvr>
  <p:transition spd="med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6FC9A24-EF30-4C5D-B9E2-DA5289B834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7047" y="285749"/>
            <a:ext cx="6352953" cy="4764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780900"/>
      </p:ext>
    </p:extLst>
  </p:cSld>
  <p:clrMapOvr>
    <a:masterClrMapping/>
  </p:clrMapOvr>
  <p:transition spd="med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4C5A11F-F383-37BC-4F4D-B6E3C70601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607" y="1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283068"/>
      </p:ext>
    </p:extLst>
  </p:cSld>
  <p:clrMapOvr>
    <a:masterClrMapping/>
  </p:clrMapOvr>
  <p:transition spd="med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074" name="Picture 2" descr="Герои подвиги вершат Героем быть бы каждый рад. Но начинать с себя нам лень, И так идёт за днями день. Один твой друг учёным стал, Другой - больных не раз спасал, Он подвиг совершал не раз. А ты чего достиг сейчас?">
            <a:extLst>
              <a:ext uri="{FF2B5EF4-FFF2-40B4-BE49-F238E27FC236}">
                <a16:creationId xmlns:a16="http://schemas.microsoft.com/office/drawing/2014/main" id="{2D026CAE-67B9-4FB5-D590-8EC1AFF6AA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205" y="0"/>
            <a:ext cx="6858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990181"/>
      </p:ext>
    </p:extLst>
  </p:cSld>
  <p:clrMapOvr>
    <a:masterClrMapping/>
  </p:clrMapOvr>
  <p:transition spd="med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42EFBE8-0802-A4E5-97E4-E91C709E10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3255" y="0"/>
            <a:ext cx="6576237" cy="4932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227327"/>
      </p:ext>
    </p:extLst>
  </p:cSld>
  <p:clrMapOvr>
    <a:masterClrMapping/>
  </p:clrMapOvr>
  <p:transition spd="med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F11B442-3CF3-495A-4535-B94146A557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7804" y="123604"/>
            <a:ext cx="6411433" cy="5019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467957"/>
      </p:ext>
    </p:extLst>
  </p:cSld>
  <p:clrMapOvr>
    <a:masterClrMapping/>
  </p:clrMapOvr>
  <p:transition spd="med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1A19552-2419-4D9B-A0F8-2A89060D96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100282"/>
      </p:ext>
    </p:extLst>
  </p:cSld>
  <p:clrMapOvr>
    <a:masterClrMapping/>
  </p:clrMapOvr>
  <p:transition spd="med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3616" cy="5154534"/>
          </a:xfrm>
          <a:prstGeom prst="rect">
            <a:avLst/>
          </a:prstGeom>
        </p:spPr>
      </p:pic>
      <p:pic>
        <p:nvPicPr>
          <p:cNvPr id="7170" name="Picture 2" descr="Валерий Харламов на скамейке.">
            <a:extLst>
              <a:ext uri="{FF2B5EF4-FFF2-40B4-BE49-F238E27FC236}">
                <a16:creationId xmlns:a16="http://schemas.microsoft.com/office/drawing/2014/main" id="{52B006EE-9677-B96A-203C-5C015AB1D2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237" y="105690"/>
            <a:ext cx="4751922" cy="4921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3">
            <a:extLst>
              <a:ext uri="{FF2B5EF4-FFF2-40B4-BE49-F238E27FC236}">
                <a16:creationId xmlns:a16="http://schemas.microsoft.com/office/drawing/2014/main" id="{F84892EA-CED1-1FB9-0C71-0CA702FBF0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181" y="1243447"/>
            <a:ext cx="3021056" cy="3847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2000" dirty="0">
                <a:solidFill>
                  <a:schemeClr val="bg1"/>
                </a:solidFill>
                <a:cs typeface="Arial" panose="020B0604020202020204" pitchFamily="34" charset="0"/>
              </a:rPr>
              <a:t>Н</a:t>
            </a: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а 74-м километре Ленинградского шоссе,  установлена 500-килограммовая шайба из мрамора и клюшки. На шайбе выгравированы изображение и имя Валерия Харламова, а также надпись:</a:t>
            </a:r>
            <a:endParaRPr kumimoji="0" lang="ru-RU" altLang="ru-RU" sz="2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«Здесь погасла звезда русского</a:t>
            </a:r>
            <a:r>
              <a:rPr kumimoji="0" lang="ru-RU" altLang="ru-RU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хоккея»</a:t>
            </a:r>
            <a:endParaRPr kumimoji="0" lang="ru-RU" altLang="ru-RU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4580438"/>
      </p:ext>
    </p:extLst>
  </p:cSld>
  <p:clrMapOvr>
    <a:masterClrMapping/>
  </p:clrMapOvr>
  <p:transition spd="med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29EED3E-42BA-1979-785C-EFAAB31A59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6725" y="0"/>
            <a:ext cx="5695071" cy="365893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435298C-83D7-1874-BD55-1CFCC95CFA98}"/>
              </a:ext>
            </a:extLst>
          </p:cNvPr>
          <p:cNvSpPr txBox="1"/>
          <p:nvPr/>
        </p:nvSpPr>
        <p:spPr>
          <a:xfrm>
            <a:off x="167462" y="882502"/>
            <a:ext cx="3139263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18 июня 2016 года в Карелии на  </a:t>
            </a:r>
            <a:r>
              <a:rPr lang="ru-RU" sz="1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Сямозере</a:t>
            </a:r>
            <a:endParaRPr lang="ru-RU" sz="16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ru-RU" sz="1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начался шторм, перевернулась лодка со школьниками. Погибли 14 несовершеннолетних детей. Юлия Король, 13-летняя девочка вытаскивала из воды детей. На её счету 5 сохранённых жизней.</a:t>
            </a:r>
          </a:p>
          <a:p>
            <a:r>
              <a:rPr lang="ru-RU" sz="16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Она со сломанной ногой несколько часов шла до ближайшего поселка и оповестила людей, а те уже вызвали полицию и спасательные бригады.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920182213"/>
      </p:ext>
    </p:extLst>
  </p:cSld>
  <p:clrMapOvr>
    <a:masterClrMapping/>
  </p:clrMapOvr>
  <p:transition spd="med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42F17B3-8CE3-AC16-9F8E-4A1897F48D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9498" y="185072"/>
            <a:ext cx="5300330" cy="29814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2C734F5-09ED-0B56-DD19-641C61A1A8A8}"/>
              </a:ext>
            </a:extLst>
          </p:cNvPr>
          <p:cNvSpPr txBox="1"/>
          <p:nvPr/>
        </p:nvSpPr>
        <p:spPr>
          <a:xfrm>
            <a:off x="154173" y="784850"/>
            <a:ext cx="3535326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</a:rPr>
              <a:t>Врач-реаниматолог и филантроп, известная в народе как Доктор Лиза, за свою небольшую жизнь  успела многое. Она вывозила детей из Донбасса. Было спасено 22 больных ребенка, младшему из которого исполнилось всего 5 дней. Это были дети с пороком сердца, онкологией, врожденными заболеваниями.</a:t>
            </a:r>
            <a:endParaRPr lang="ru-RU" sz="1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91CE0B-81F8-1813-74FC-365628892C31}"/>
              </a:ext>
            </a:extLst>
          </p:cNvPr>
          <p:cNvSpPr txBox="1"/>
          <p:nvPr/>
        </p:nvSpPr>
        <p:spPr>
          <a:xfrm>
            <a:off x="154173" y="3434316"/>
            <a:ext cx="778834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</a:rPr>
              <a:t>Для детей из Донбасса и Сирии были созданы специальные программы лечения и поддержки. В Сирии Елизавета Глинка также помогала больным детям и организовала доставку лекарств и гуманитарной помощи в госпитали. Во время доставки очередного гуманитарного груза Доктор Лиза погибла в крушении самолета ТУ-154 над Черным морем. Несмотря</a:t>
            </a:r>
          </a:p>
          <a:p>
            <a:r>
              <a:rPr lang="ru-RU" sz="1600" dirty="0">
                <a:solidFill>
                  <a:schemeClr val="bg1"/>
                </a:solidFill>
              </a:rPr>
              <a:t> на трагедию, все программы будут продолжены. 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311969730"/>
      </p:ext>
    </p:extLst>
  </p:cSld>
  <p:clrMapOvr>
    <a:masterClrMapping/>
  </p:clrMapOvr>
  <p:transition spd="med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098" name="Picture 2" descr="10 настоящих героев: люди, которые спасали нас в 2019 году">
            <a:extLst>
              <a:ext uri="{FF2B5EF4-FFF2-40B4-BE49-F238E27FC236}">
                <a16:creationId xmlns:a16="http://schemas.microsoft.com/office/drawing/2014/main" id="{1B3A937C-6B4E-FCF0-61D4-0A3F75F037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012" y="1650677"/>
            <a:ext cx="6667500" cy="363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52D935B-C910-7C74-0B9F-46908E22FB03}"/>
              </a:ext>
            </a:extLst>
          </p:cNvPr>
          <p:cNvSpPr txBox="1"/>
          <p:nvPr/>
        </p:nvSpPr>
        <p:spPr>
          <a:xfrm>
            <a:off x="1488558" y="0"/>
            <a:ext cx="7655442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3200" dirty="0">
                <a:solidFill>
                  <a:schemeClr val="bg1"/>
                </a:solidFill>
                <a:latin typeface="Georgia" panose="02040502050405020303" pitchFamily="18" charset="0"/>
              </a:rPr>
              <a:t>Пилоты Дамир Юсупов и Георгий Мурзин посадили самолет после столкновения с птицами в кукурузное</a:t>
            </a:r>
          </a:p>
          <a:p>
            <a:pPr algn="l"/>
            <a:r>
              <a:rPr lang="ru-RU" sz="3200" dirty="0">
                <a:solidFill>
                  <a:schemeClr val="bg1"/>
                </a:solidFill>
                <a:latin typeface="Georgia" panose="02040502050405020303" pitchFamily="18" charset="0"/>
              </a:rPr>
              <a:t>                                                         поле           </a:t>
            </a:r>
            <a:endParaRPr lang="ru-RU" sz="3200" b="1" i="0" dirty="0">
              <a:solidFill>
                <a:schemeClr val="bg1"/>
              </a:solidFill>
              <a:effectLst/>
              <a:latin typeface="Inter"/>
            </a:endParaRPr>
          </a:p>
        </p:txBody>
      </p:sp>
    </p:spTree>
    <p:extLst>
      <p:ext uri="{BB962C8B-B14F-4D97-AF65-F5344CB8AC3E}">
        <p14:creationId xmlns:p14="http://schemas.microsoft.com/office/powerpoint/2010/main" val="646310411"/>
      </p:ext>
    </p:extLst>
  </p:cSld>
  <p:clrMapOvr>
    <a:masterClrMapping/>
  </p:clrMapOvr>
  <p:transition spd="med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6562" name="Picture 2" descr="Слайд 8: Королёв Серге́й Па́влович советский учёный, конструктор и организа...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47358" y="0"/>
            <a:ext cx="6863356" cy="51435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95642402"/>
      </p:ext>
    </p:extLst>
  </p:cSld>
  <p:clrMapOvr>
    <a:masterClrMapping/>
  </p:clrMapOvr>
  <p:transition spd="med">
    <p:push dir="u"/>
  </p:transition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videouroki_fonts2">
      <a:majorFont>
        <a:latin typeface="Roboto Slab"/>
        <a:ea typeface=""/>
        <a:cs typeface=""/>
      </a:majorFont>
      <a:minorFont>
        <a:latin typeface="Open Sans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564</Words>
  <Application>Microsoft Office PowerPoint</Application>
  <PresentationFormat>Экран (16:9)</PresentationFormat>
  <Paragraphs>44</Paragraphs>
  <Slides>21</Slides>
  <Notes>21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30" baseType="lpstr">
      <vt:lpstr>Open Sans</vt:lpstr>
      <vt:lpstr>Roboto Slab</vt:lpstr>
      <vt:lpstr>Georgia</vt:lpstr>
      <vt:lpstr>Helvetica Neue</vt:lpstr>
      <vt:lpstr>-apple-system</vt:lpstr>
      <vt:lpstr>Arial</vt:lpstr>
      <vt:lpstr>Inter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2020-04-24T10:23:36Z</dcterms:created>
  <dcterms:modified xsi:type="dcterms:W3CDTF">2023-10-01T16:03:42Z</dcterms:modified>
</cp:coreProperties>
</file>