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326" r:id="rId2"/>
    <p:sldId id="256" r:id="rId3"/>
    <p:sldId id="320" r:id="rId4"/>
    <p:sldId id="321" r:id="rId5"/>
    <p:sldId id="257" r:id="rId6"/>
    <p:sldId id="323" r:id="rId7"/>
    <p:sldId id="322" r:id="rId8"/>
    <p:sldId id="327" r:id="rId9"/>
    <p:sldId id="330" r:id="rId10"/>
    <p:sldId id="331" r:id="rId11"/>
    <p:sldId id="286" r:id="rId12"/>
    <p:sldId id="266" r:id="rId13"/>
    <p:sldId id="275" r:id="rId14"/>
    <p:sldId id="298" r:id="rId15"/>
    <p:sldId id="318" r:id="rId16"/>
    <p:sldId id="308" r:id="rId17"/>
    <p:sldId id="307" r:id="rId18"/>
    <p:sldId id="288" r:id="rId19"/>
    <p:sldId id="313" r:id="rId20"/>
    <p:sldId id="315" r:id="rId21"/>
    <p:sldId id="296" r:id="rId22"/>
    <p:sldId id="316" r:id="rId23"/>
    <p:sldId id="289" r:id="rId24"/>
    <p:sldId id="306" r:id="rId25"/>
    <p:sldId id="292" r:id="rId26"/>
    <p:sldId id="269" r:id="rId27"/>
    <p:sldId id="299" r:id="rId28"/>
    <p:sldId id="271" r:id="rId29"/>
    <p:sldId id="273" r:id="rId30"/>
    <p:sldId id="270" r:id="rId31"/>
    <p:sldId id="317" r:id="rId32"/>
    <p:sldId id="310" r:id="rId33"/>
    <p:sldId id="267" r:id="rId34"/>
    <p:sldId id="282" r:id="rId35"/>
    <p:sldId id="272" r:id="rId36"/>
    <p:sldId id="280" r:id="rId37"/>
  </p:sldIdLst>
  <p:sldSz cx="9144000" cy="6858000" type="screen4x3"/>
  <p:notesSz cx="9925050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78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634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79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052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10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683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577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95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8369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5641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798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913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812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849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19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1270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060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493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304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228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75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099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485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297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0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479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23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3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8738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50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0425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0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21.jpeg"/><Relationship Id="rId4" Type="http://schemas.openxmlformats.org/officeDocument/2006/relationships/image" Target="../media/image3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&#1089;&#1083;&#1072;&#1074;&#1103;&#1085;&#1077;.&#1089;&#1072;&#1081;&#1090;/agidel/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prvrn.ru/angliiskii-vokrug-nas-issledovatelskaya-rabota-issledovatelskaya-rabota-na/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Relationship Id="rId9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video/preview/1533919254011186320" TargetMode="External"/><Relationship Id="rId3" Type="http://schemas.openxmlformats.org/officeDocument/2006/relationships/image" Target="../media/image49.jpeg"/><Relationship Id="rId7" Type="http://schemas.openxmlformats.org/officeDocument/2006/relationships/hyperlink" Target="https://yandex.ru/video/preview/934160732481113056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&#1089;&#1083;&#1072;&#1074;&#1103;&#1085;&#1077;.&#1089;&#1072;&#1081;&#1090;/prazdniki-vody/" TargetMode="External"/><Relationship Id="rId5" Type="http://schemas.openxmlformats.org/officeDocument/2006/relationships/hyperlink" Target="https://coralreef-aqua.ru/russkie-traditsii-s-vodoy/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50093-3A3A-F94E-190C-9FB974A4D4C0}"/>
              </a:ext>
            </a:extLst>
          </p:cNvPr>
          <p:cNvSpPr txBox="1"/>
          <p:nvPr/>
        </p:nvSpPr>
        <p:spPr>
          <a:xfrm>
            <a:off x="900112" y="211138"/>
            <a:ext cx="7872039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Чего в гору не выкатить,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В решете не унести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И в руках не удержать? 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Без ног ходит, без рта глотает. 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Весной появляюсь,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Летом веселюсь,</a:t>
            </a:r>
          </a:p>
          <a:p>
            <a:pPr>
              <a:spcAft>
                <a:spcPts val="750"/>
              </a:spcAft>
            </a:pPr>
            <a:r>
              <a:rPr lang="ru-RU" sz="4400" b="1" dirty="0">
                <a:solidFill>
                  <a:srgbClr val="002060"/>
                </a:solidFill>
              </a:rPr>
              <a:t>Осенью спать ложусь..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103943-664A-AFC7-9BB3-E0377B42D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3" y="0"/>
            <a:ext cx="8223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0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70048705-49DC-D7C4-3C29-A0187435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130175"/>
            <a:ext cx="7886700" cy="1325563"/>
          </a:xfrm>
        </p:spPr>
        <p:txBody>
          <a:bodyPr/>
          <a:lstStyle/>
          <a:p>
            <a:pPr algn="ctr"/>
            <a:r>
              <a:rPr lang="ru-RU" altLang="ru-RU" sz="4800" b="1">
                <a:solidFill>
                  <a:srgbClr val="1F4E79"/>
                </a:solidFill>
              </a:rPr>
              <a:t>Собери пословицу</a:t>
            </a:r>
            <a:endParaRPr lang="ru-RU" altLang="ru-RU" sz="4800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2677B03-7940-8D39-DDAB-8EAB7E5BACB7}"/>
              </a:ext>
            </a:extLst>
          </p:cNvPr>
          <p:cNvSpPr/>
          <p:nvPr/>
        </p:nvSpPr>
        <p:spPr>
          <a:xfrm>
            <a:off x="309563" y="18954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Вода камень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B33F3CE-CA45-B8B9-08D5-8A4659FAB008}"/>
              </a:ext>
            </a:extLst>
          </p:cNvPr>
          <p:cNvSpPr/>
          <p:nvPr/>
        </p:nvSpPr>
        <p:spPr>
          <a:xfrm>
            <a:off x="309563" y="3230563"/>
            <a:ext cx="3775075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Где солнце пригреет,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6E837B2-18C7-87EB-4EB8-C0BCB06BCD97}"/>
              </a:ext>
            </a:extLst>
          </p:cNvPr>
          <p:cNvSpPr/>
          <p:nvPr/>
        </p:nvSpPr>
        <p:spPr>
          <a:xfrm>
            <a:off x="309563" y="4298950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Лучше хлеб с водой,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450EE25-84CF-E471-324D-A61BF97C675A}"/>
              </a:ext>
            </a:extLst>
          </p:cNvPr>
          <p:cNvSpPr/>
          <p:nvPr/>
        </p:nvSpPr>
        <p:spPr>
          <a:xfrm>
            <a:off x="309563" y="5518150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Не зная броду,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3E8C85F-C445-9B46-96D2-B43C92C010AA}"/>
              </a:ext>
            </a:extLst>
          </p:cNvPr>
          <p:cNvSpPr/>
          <p:nvPr/>
        </p:nvSpPr>
        <p:spPr>
          <a:xfrm>
            <a:off x="5038725" y="5518150"/>
            <a:ext cx="3776663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там и вода примелеет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E00D978-BF1F-3FBF-4F3D-1B6DCF13BAE8}"/>
              </a:ext>
            </a:extLst>
          </p:cNvPr>
          <p:cNvSpPr/>
          <p:nvPr/>
        </p:nvSpPr>
        <p:spPr>
          <a:xfrm>
            <a:off x="5038725" y="4254500"/>
            <a:ext cx="3776663" cy="701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точит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8F9A64D-BD21-9487-1753-090B721EDFD6}"/>
              </a:ext>
            </a:extLst>
          </p:cNvPr>
          <p:cNvSpPr/>
          <p:nvPr/>
        </p:nvSpPr>
        <p:spPr>
          <a:xfrm>
            <a:off x="5038725" y="3205163"/>
            <a:ext cx="3776663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не лезь в воду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1D40A8C-1990-CE6F-F26B-4DCE51628CFA}"/>
              </a:ext>
            </a:extLst>
          </p:cNvPr>
          <p:cNvSpPr/>
          <p:nvPr/>
        </p:nvSpPr>
        <p:spPr>
          <a:xfrm>
            <a:off x="5038725" y="1935163"/>
            <a:ext cx="3776663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чем пирог с бедой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8836463-08BD-58AF-319C-3756A6971E12}"/>
              </a:ext>
            </a:extLst>
          </p:cNvPr>
          <p:cNvCxnSpPr>
            <a:stCxn id="3" idx="3"/>
          </p:cNvCxnSpPr>
          <p:nvPr/>
        </p:nvCxnSpPr>
        <p:spPr>
          <a:xfrm>
            <a:off x="4084638" y="2244725"/>
            <a:ext cx="954087" cy="2405063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573CA44-F073-1DD5-9EA8-6281F991E9FF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4084638" y="3579813"/>
            <a:ext cx="954087" cy="228917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2303E41-696E-96C9-9AD7-7531FA8728AF}"/>
              </a:ext>
            </a:extLst>
          </p:cNvPr>
          <p:cNvCxnSpPr>
            <a:endCxn id="10" idx="1"/>
          </p:cNvCxnSpPr>
          <p:nvPr/>
        </p:nvCxnSpPr>
        <p:spPr>
          <a:xfrm flipV="1">
            <a:off x="4084638" y="3556000"/>
            <a:ext cx="954087" cy="231298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E010507-F48B-3123-93F2-13E0F2EE3193}"/>
              </a:ext>
            </a:extLst>
          </p:cNvPr>
          <p:cNvCxnSpPr>
            <a:stCxn id="6" idx="3"/>
          </p:cNvCxnSpPr>
          <p:nvPr/>
        </p:nvCxnSpPr>
        <p:spPr>
          <a:xfrm flipV="1">
            <a:off x="4084638" y="2403475"/>
            <a:ext cx="954087" cy="2246313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1\Desktop\54.jpg">
            <a:extLst>
              <a:ext uri="{FF2B5EF4-FFF2-40B4-BE49-F238E27FC236}">
                <a16:creationId xmlns:a16="http://schemas.microsoft.com/office/drawing/2014/main" id="{0890B1FD-84E6-5E5C-DBEE-BEFEE628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4" y="129657"/>
            <a:ext cx="1524541" cy="15245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алее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C28EBD-A700-B53D-8F09-B78A03692EED}"/>
              </a:ext>
            </a:extLst>
          </p:cNvPr>
          <p:cNvSpPr/>
          <p:nvPr/>
        </p:nvSpPr>
        <p:spPr>
          <a:xfrm>
            <a:off x="7845425" y="6473825"/>
            <a:ext cx="1298575" cy="2365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1222050" y="183267"/>
            <a:ext cx="76000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ru-RU" sz="3200" b="1" i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Вода в традиционной русской культуре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4954A4-6712-BE83-AEA3-492B1B095886}"/>
              </a:ext>
            </a:extLst>
          </p:cNvPr>
          <p:cNvSpPr txBox="1"/>
          <p:nvPr/>
        </p:nvSpPr>
        <p:spPr>
          <a:xfrm>
            <a:off x="900112" y="829379"/>
            <a:ext cx="8243888" cy="2049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2040"/>
              </a:spcAft>
            </a:pPr>
            <a:r>
              <a:rPr lang="ru-RU" sz="24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00206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бряды основаны на двух главных функциях воды в жизни человека –функции очищения и функции хранения и передачи информации. </a:t>
            </a:r>
            <a:r>
              <a:rPr lang="ru-RU" sz="2400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00206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менно эти, замеченные человеком издревле свойства воды и являются причиной появления в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1E5A59-5849-D080-8828-B7C98069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119" y="3093396"/>
            <a:ext cx="4532132" cy="3172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E4D1-AF52-9E00-76D1-42A6981BA137}"/>
              </a:ext>
            </a:extLst>
          </p:cNvPr>
          <p:cNvSpPr txBox="1"/>
          <p:nvPr/>
        </p:nvSpPr>
        <p:spPr>
          <a:xfrm>
            <a:off x="1079994" y="2878914"/>
            <a:ext cx="34920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народных сказках живой и мёртвой воды, а также источником множества различных суеверий и преданий, связанных с водой..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5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2230723" y="-89941"/>
            <a:ext cx="7561263" cy="114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Обряд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Крещения</a:t>
            </a:r>
            <a:endParaRPr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970756" y="855116"/>
            <a:ext cx="7777162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обрядом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отмечавшим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крещение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Обряд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совершали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церкви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младенца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крестили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третий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сороковой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рождения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Родителям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присутствовать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крещении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вместо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крестная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которая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дарила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рубашку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крестный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отец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должен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подарить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ребенку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нательный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крест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sng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027" y="3284537"/>
            <a:ext cx="3615153" cy="358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9337" y="3163768"/>
            <a:ext cx="3826290" cy="3348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5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2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 txBox="1"/>
          <p:nvPr/>
        </p:nvSpPr>
        <p:spPr>
          <a:xfrm>
            <a:off x="3203575" y="0"/>
            <a:ext cx="262572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Русская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баня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88" name="Google Shape;288;p32" descr="http://im5-tub-ru.yandex.net/i?id=200960048-49-72&amp;n=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225" y="765175"/>
            <a:ext cx="2520950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 descr="http://www.burykina-o.narod.ru/club/r_slides/slide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220200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 descr="http://www.burykina-o.narod.ru/club/r_slides/slide1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3677900"/>
            <a:ext cx="59436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 descr="http://www.burykina-o.narod.ru/club/r_slides/slide18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8145125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 descr="http://www.burykina-o.narod.ru/club/r_slides/slide1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22602825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971550" y="404812"/>
            <a:ext cx="5534181" cy="32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только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мытья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также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особенным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священным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Считалось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объединяет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природные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стихии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огонь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воду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воздух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землю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Поэтому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человек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посетивший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баню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вбирал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себя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силу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этих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стихий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становился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крепче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сильнее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здоровее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DDEF3A4-2570-55AC-AFEF-6CF47469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84" y="3565525"/>
            <a:ext cx="3299334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187DA293-B48B-8BC3-A7F2-B7BB80A7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12" y="3565524"/>
            <a:ext cx="4133887" cy="32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4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2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 txBox="1"/>
          <p:nvPr/>
        </p:nvSpPr>
        <p:spPr>
          <a:xfrm>
            <a:off x="3462728" y="0"/>
            <a:ext cx="2814664" cy="53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Times New Roman"/>
              <a:buNone/>
            </a:pP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Русская</a:t>
            </a:r>
            <a:r>
              <a:rPr lang="en-US" sz="32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баня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89" name="Google Shape;289;p32" descr="http://www.burykina-o.narod.ru/club/r_slides/slide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9220200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 descr="http://www.burykina-o.narod.ru/club/r_slides/slide1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3677900"/>
            <a:ext cx="59436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 descr="http://www.burykina-o.narod.ru/club/r_slides/slide1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8145125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 descr="http://www.burykina-o.narod.ru/club/r_slides/slide19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22602825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900112" y="389745"/>
            <a:ext cx="8035346" cy="309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Недаром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бытовала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поговорка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Помылся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будто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заново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родился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!».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веник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только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символом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русской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парной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её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украшением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инструментом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лечения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профилактики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болезней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Веники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собранные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разнообразных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пород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деревьев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лекарственных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трав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используются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лечения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самых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разных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заболеваний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b="0" i="0" u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недугов</a:t>
            </a:r>
            <a:r>
              <a:rPr lang="en-US" sz="2400" b="0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6300017-A8A1-5DCF-F54D-A85D21B8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22" y="3250464"/>
            <a:ext cx="3607536" cy="36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D7EBBDDB-CE0F-9E0D-8F8E-457F32CED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0" y="3443865"/>
            <a:ext cx="3848461" cy="34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5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FF4892-0F03-24DC-E230-058C49AA7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0"/>
            <a:ext cx="8332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7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204EE-DA93-17BF-7268-611B51D82AA1}"/>
              </a:ext>
            </a:extLst>
          </p:cNvPr>
          <p:cNvSpPr txBox="1"/>
          <p:nvPr/>
        </p:nvSpPr>
        <p:spPr>
          <a:xfrm>
            <a:off x="900112" y="944380"/>
            <a:ext cx="80796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Бог Летнего Солнцестояния — Купало. Это молодой Бог сын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Nunito" pitchFamily="2" charset="-52"/>
              </a:rPr>
              <a:t>Семаргла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 (Бог Огня) и Купальницы (Богиня Ночи). Он приходит к людям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Nunito" pitchFamily="2" charset="-52"/>
              </a:rPr>
              <a:t>в момент расцвета природы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. В это время мир полон молодой силы и, конечно, любви. Потому летнее солнцестояние у славян часто почитали и днём влюблённых. В это время юноши и девушки стремились найти свою пару. И Бог Купало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Nunito" pitchFamily="2" charset="-52"/>
              </a:rPr>
              <a:t>помогал им в любви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.</a:t>
            </a:r>
            <a:endParaRPr lang="ru-RU" sz="28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398FEC4-C2D6-E1EE-B6E2-9C76910E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247338"/>
            <a:ext cx="8441747" cy="66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90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9"/>
          <p:cNvSpPr txBox="1"/>
          <p:nvPr/>
        </p:nvSpPr>
        <p:spPr>
          <a:xfrm>
            <a:off x="2411412" y="0"/>
            <a:ext cx="4924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Русский народный фольклор</a:t>
            </a:r>
            <a:endParaRPr/>
          </a:p>
        </p:txBody>
      </p:sp>
      <p:sp>
        <p:nvSpPr>
          <p:cNvPr id="365" name="Google Shape;365;p39"/>
          <p:cNvSpPr txBox="1"/>
          <p:nvPr/>
        </p:nvSpPr>
        <p:spPr>
          <a:xfrm>
            <a:off x="1068241" y="1151856"/>
            <a:ext cx="7530613" cy="509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2400"/>
              </a:spcAft>
            </a:pP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На Водосвятие – Малый и Большой </a:t>
            </a:r>
            <a:r>
              <a:rPr lang="ru-RU" sz="2800" spc="5" dirty="0" err="1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Водокрес</a:t>
            </a: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 любили гадать, особенно девушки и женщины. Отливали воск на </a:t>
            </a:r>
            <a:r>
              <a:rPr lang="ru-RU" sz="2800" spc="5" dirty="0" err="1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водокресную</a:t>
            </a: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воду. А для тех, кому нужно было заговоры начитать на воду, тоже брали водицу именно этого дня. Считалось, что она великую целебную силу имеет, а заговор ей направление дает – как, когда и на ком подействовать. Еще славяне во всех частях России любят в проруби окунаться, да по снежку босиком пробежаться или умыться чистым снегом.</a:t>
            </a:r>
            <a:endParaRPr lang="ru-RU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0240437E-2474-609A-86B5-31F5F81A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616034"/>
            <a:ext cx="8701257" cy="57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4954A4-6712-BE83-AEA3-492B1B095886}"/>
              </a:ext>
            </a:extLst>
          </p:cNvPr>
          <p:cNvSpPr txBox="1"/>
          <p:nvPr/>
        </p:nvSpPr>
        <p:spPr>
          <a:xfrm>
            <a:off x="1034320" y="885407"/>
            <a:ext cx="81396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ts val="3600"/>
            </a:pPr>
            <a:r>
              <a:rPr lang="ru-RU" sz="2800" b="1" i="1" dirty="0">
                <a:solidFill>
                  <a:srgbClr val="0070C0"/>
                </a:solidFill>
              </a:rPr>
              <a:t>Большую роль сыграла и третья важнейшая функция – без воды невозможно развитие сельского хозяйства, так как животных необходимо поить, а растения – поливать.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E4D2C-DF5C-7AB1-3BAD-CF4902ECE31C}"/>
              </a:ext>
            </a:extLst>
          </p:cNvPr>
          <p:cNvSpPr txBox="1"/>
          <p:nvPr/>
        </p:nvSpPr>
        <p:spPr>
          <a:xfrm>
            <a:off x="900112" y="18858"/>
            <a:ext cx="74344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ru-RU" sz="2800" b="1" i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Вода в традиционной русской культуре</a:t>
            </a:r>
            <a:endParaRPr lang="ru-RU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C54EA8-ADC4-3654-76A8-D20B23B0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17" y="3347619"/>
            <a:ext cx="3942413" cy="36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E3D9-F108-6111-0F12-385E9D4D3331}"/>
              </a:ext>
            </a:extLst>
          </p:cNvPr>
          <p:cNvSpPr txBox="1"/>
          <p:nvPr/>
        </p:nvSpPr>
        <p:spPr>
          <a:xfrm>
            <a:off x="900112" y="3132176"/>
            <a:ext cx="39424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Отсюда происходит большая часть обрядов, связанных с призыванием дождя или с рекой-кормилицей</a:t>
            </a:r>
          </a:p>
        </p:txBody>
      </p:sp>
    </p:spTree>
    <p:extLst>
      <p:ext uri="{BB962C8B-B14F-4D97-AF65-F5344CB8AC3E}">
        <p14:creationId xmlns:p14="http://schemas.microsoft.com/office/powerpoint/2010/main" val="109328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1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F289B13-B100-3336-C5B9-9CF70EC1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0"/>
            <a:ext cx="8243888" cy="674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8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71550" y="333376"/>
            <a:ext cx="8023224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Вода в традиционной русской культуре </a:t>
            </a:r>
            <a:r>
              <a:rPr lang="en-US" sz="44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народа</a:t>
            </a:r>
            <a:r>
              <a:rPr lang="ru-RU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/>
          </a:p>
        </p:txBody>
      </p:sp>
      <p:sp>
        <p:nvSpPr>
          <p:cNvPr id="86" name="Google Shape;86;p13"/>
          <p:cNvSpPr txBox="1"/>
          <p:nvPr/>
        </p:nvSpPr>
        <p:spPr>
          <a:xfrm>
            <a:off x="1935162" y="2119314"/>
            <a:ext cx="6834812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Чем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дальше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будущее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входим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400" b="1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больше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прошлым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дорожим</a:t>
            </a:r>
            <a:r>
              <a:rPr lang="en-US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…»</a:t>
            </a:r>
            <a:endParaRPr sz="2400" b="1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C288A-F48A-F3E4-5614-EF8005480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49" y="1703075"/>
            <a:ext cx="7905225" cy="525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F0ADB-6348-FEBF-51B6-C3E7B95D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C2F6E23-D938-1F67-5524-D2A80932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" y="164892"/>
            <a:ext cx="9093392" cy="669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452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669B6-C582-E7AF-8F29-9E206CF7C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88235"/>
            <a:ext cx="8221885" cy="66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6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900112" y="94456"/>
            <a:ext cx="4820093" cy="666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28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800" b="0" i="0" u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Семик</a:t>
            </a:r>
            <a:r>
              <a:rPr lang="en-US" sz="28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2800" b="0" i="0" u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Троица</a:t>
            </a:r>
            <a:r>
              <a:rPr lang="en-US" sz="2800" b="0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праздновали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седьмой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неделе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Пасхи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Семик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в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четверг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Троицу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в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воскресенье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В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Семик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девушки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бросали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венки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реку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венок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тонул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считалось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плохой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приметой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приставал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берегу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означало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девушка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должна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скоро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выйти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замуж</a:t>
            </a:r>
            <a:r>
              <a:rPr lang="en-US" sz="28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800" dirty="0"/>
          </a:p>
        </p:txBody>
      </p:sp>
      <p:pic>
        <p:nvPicPr>
          <p:cNvPr id="148" name="Google Shape;148;p19" descr="http://s44.radikal.ru/i106/0906/46/1b4483f3a4f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5350" y="323823"/>
            <a:ext cx="3168650" cy="431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961262-0ADC-65C9-E2E5-3F8F48AE6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590578"/>
            <a:ext cx="8399436" cy="5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59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 descr="http://im3-tub-ru.yandex.net/i?id=180458430-65-72&amp;n=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8190" y="3207895"/>
            <a:ext cx="3777521" cy="341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1424065" y="239844"/>
            <a:ext cx="7165298" cy="265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Троицу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было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принято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украшать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внутреннюю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дома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березовыми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ветвями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Традиционной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пищей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были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яйца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яичница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другие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блюда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0" i="0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яиц</a:t>
            </a:r>
            <a:r>
              <a:rPr lang="en-US" sz="3600" b="0" i="0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35065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2204EE-DA93-17BF-7268-611B51D82AA1}"/>
              </a:ext>
            </a:extLst>
          </p:cNvPr>
          <p:cNvSpPr txBox="1"/>
          <p:nvPr/>
        </p:nvSpPr>
        <p:spPr>
          <a:xfrm>
            <a:off x="900112" y="944380"/>
            <a:ext cx="80796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Бог Летнего Солнцестояния — Купало. Это молодой Бог сын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Nunito" pitchFamily="2" charset="-52"/>
              </a:rPr>
              <a:t>Семаргла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 (Бог Огня) и Купальницы (Богиня Ночи). Он приходит к людям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Nunito" pitchFamily="2" charset="-52"/>
              </a:rPr>
              <a:t>в момент расцвета природы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. В это время мир полон молодой силы и, конечно, любви. Потому летнее солнцестояние у славян часто почитали и днём влюблённых. В это время юноши и девушки стремились найти свою пару. И Бог Купало </a:t>
            </a:r>
            <a:r>
              <a:rPr lang="ru-RU" sz="2800" b="0" i="1" dirty="0">
                <a:solidFill>
                  <a:srgbClr val="000000"/>
                </a:solidFill>
                <a:effectLst/>
                <a:latin typeface="Nunito" pitchFamily="2" charset="-52"/>
              </a:rPr>
              <a:t>помогал им в любви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Nunito" pitchFamily="2" charset="-52"/>
              </a:rPr>
              <a:t>.</a:t>
            </a:r>
            <a:endParaRPr lang="ru-RU" sz="2800" dirty="0"/>
          </a:p>
        </p:txBody>
      </p:sp>
      <p:pic>
        <p:nvPicPr>
          <p:cNvPr id="2" name="Picture 2" descr="Праздник летнего солнцестояния на Ивана Купала">
            <a:extLst>
              <a:ext uri="{FF2B5EF4-FFF2-40B4-BE49-F238E27FC236}">
                <a16:creationId xmlns:a16="http://schemas.microsoft.com/office/drawing/2014/main" id="{9D48ABFB-35DE-93D4-030D-26F646BAF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7" y="944380"/>
            <a:ext cx="8490428" cy="53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6;p14">
            <a:extLst>
              <a:ext uri="{FF2B5EF4-FFF2-40B4-BE49-F238E27FC236}">
                <a16:creationId xmlns:a16="http://schemas.microsoft.com/office/drawing/2014/main" id="{F2476DDC-8A53-4518-6CF7-40E714495909}"/>
              </a:ext>
            </a:extLst>
          </p:cNvPr>
          <p:cNvSpPr txBox="1"/>
          <p:nvPr/>
        </p:nvSpPr>
        <p:spPr>
          <a:xfrm>
            <a:off x="1098780" y="14221"/>
            <a:ext cx="76000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ru-RU" sz="3200" b="1" i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День летнего солнцестояния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610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BE76CD-3B1A-744C-B8D6-A34F87387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27" y="0"/>
            <a:ext cx="8099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EB34D7-2362-8D8C-B5B7-E6F3DBC9A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0"/>
            <a:ext cx="8330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22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8D9678-1138-615C-B156-9FD42FC24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5" y="0"/>
            <a:ext cx="8209613" cy="67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8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8"/>
          <p:cNvSpPr txBox="1"/>
          <p:nvPr/>
        </p:nvSpPr>
        <p:spPr>
          <a:xfrm>
            <a:off x="2627312" y="0"/>
            <a:ext cx="48958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ru-RU" sz="2800" b="1" i="0" u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Богиня Агидель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249EE2-BEF9-C327-50E5-A79647928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49" y="2795224"/>
            <a:ext cx="4521477" cy="40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3B0A7-8ADA-D638-7E81-CA21902163D9}"/>
              </a:ext>
            </a:extLst>
          </p:cNvPr>
          <p:cNvSpPr txBox="1"/>
          <p:nvPr/>
        </p:nvSpPr>
        <p:spPr>
          <a:xfrm>
            <a:off x="1196080" y="369891"/>
            <a:ext cx="7726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Древние</a:t>
            </a: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предки славян праздники воды устраивали по-разному. Но есть среди них особые, можно сказать, главные, где вода выступает как Богиня, </a:t>
            </a:r>
            <a:r>
              <a:rPr lang="ru-RU" sz="2800" u="none" strike="noStrike" spc="5" dirty="0">
                <a:solidFill>
                  <a:srgbClr val="DD3333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Богиня Агидель</a:t>
            </a: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C395A-1CFF-6800-0F39-24B12C816873}"/>
              </a:ext>
            </a:extLst>
          </p:cNvPr>
          <p:cNvSpPr txBox="1"/>
          <p:nvPr/>
        </p:nvSpPr>
        <p:spPr>
          <a:xfrm>
            <a:off x="1034321" y="2185773"/>
            <a:ext cx="33666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Вода нужна везде, поэтому Агидель, как Богиня Воды, предстает практически во всех славянских традициях подательницей благ и чистоты.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9816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0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5B185-4C12-92DD-611E-3CDD1ACC54CA}"/>
              </a:ext>
            </a:extLst>
          </p:cNvPr>
          <p:cNvSpPr txBox="1"/>
          <p:nvPr/>
        </p:nvSpPr>
        <p:spPr>
          <a:xfrm>
            <a:off x="5711253" y="946703"/>
            <a:ext cx="2912596" cy="453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400"/>
              </a:spcAft>
            </a:pPr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Повсюду Агидель встречают с радостью в каждом обряде, при каждом празднестве у славян, даже когда гадали. </a:t>
            </a:r>
            <a:endParaRPr lang="ru-RU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D7AE45-5480-7704-7B46-763BB408B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36" y="149902"/>
            <a:ext cx="3728047" cy="65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0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00112" y="211138"/>
            <a:ext cx="8023224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Вода в традиционной русской культуре </a:t>
            </a:r>
            <a:r>
              <a:rPr lang="en-US" sz="44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народа</a:t>
            </a:r>
            <a:r>
              <a:rPr lang="ru-RU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50093-3A3A-F94E-190C-9FB974A4D4C0}"/>
              </a:ext>
            </a:extLst>
          </p:cNvPr>
          <p:cNvSpPr txBox="1"/>
          <p:nvPr/>
        </p:nvSpPr>
        <p:spPr>
          <a:xfrm>
            <a:off x="1109272" y="1997076"/>
            <a:ext cx="7238946" cy="3845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Цель </a:t>
            </a:r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исследовательской работы</a:t>
            </a:r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  6 класса - показать роль воды в литературе от фольклора до наших дней и воспитательное значение изображения воды.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0800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1212056" y="-30162"/>
            <a:ext cx="703183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ru-RU" sz="28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Боги воды у древних славян.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42DEF-6232-0C07-F6FB-5443C65BC4C6}"/>
              </a:ext>
            </a:extLst>
          </p:cNvPr>
          <p:cNvSpPr txBox="1"/>
          <p:nvPr/>
        </p:nvSpPr>
        <p:spPr>
          <a:xfrm>
            <a:off x="900112" y="493713"/>
            <a:ext cx="82438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Славяне могли почитать разных богов воды, каждого в свое время, на своем месте. Да что говорить, ведь и сегодня многие с теплотою душевной вспоминают Водяного, красивых русалок, могущественных богов Морей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CA784-F142-BC2A-FF77-6C6712671104}"/>
              </a:ext>
            </a:extLst>
          </p:cNvPr>
          <p:cNvSpPr txBox="1"/>
          <p:nvPr/>
        </p:nvSpPr>
        <p:spPr>
          <a:xfrm>
            <a:off x="4923692" y="2908092"/>
            <a:ext cx="38605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spc="5" dirty="0">
                <a:solidFill>
                  <a:srgbClr val="000000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и         Океанов. Предки этого славного народа любили обустраивать свои поселения по берегам рек, озёр, морей и океанов.</a:t>
            </a:r>
            <a:endParaRPr lang="ru-RU" sz="2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940662-190E-32B2-A8F2-A002EAFB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31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876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43A3D13-B8E3-7E70-052A-64899EA7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84420"/>
            <a:ext cx="7899817" cy="44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82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864FB-0826-CEEB-9EEE-52CDDDD9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97" y="-40282"/>
            <a:ext cx="7612437" cy="18008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E4254F-5480-EC23-6B2B-BA515916C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20CD2B-4BE0-AE8F-49BB-119B19227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931"/>
            <a:ext cx="9055723" cy="67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182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ED5EA-18A8-D54F-B42E-C8C96D153CDB}"/>
              </a:ext>
            </a:extLst>
          </p:cNvPr>
          <p:cNvSpPr txBox="1"/>
          <p:nvPr/>
        </p:nvSpPr>
        <p:spPr>
          <a:xfrm>
            <a:off x="1289155" y="389745"/>
            <a:ext cx="7180288" cy="503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400"/>
              </a:spcAft>
            </a:pPr>
            <a:r>
              <a:rPr lang="ru-RU" sz="2800" spc="5" dirty="0">
                <a:solidFill>
                  <a:schemeClr val="accent2"/>
                </a:solidFill>
                <a:effectLst/>
                <a:latin typeface="Nunito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День Дедушки   Водяного важен для славян тем, что они чествуют его для того, чтобы рыба в реках водилась, да мельницы хорошо зерно мололи. Говаривали люди, что даже пасечникам Водяной всегда помогает. Оттого пчеловоды по сию пору выносят свои ульи после зимы прямо к реке, чтобы подышал свежим благословляющим дыханием на них Водяной.</a:t>
            </a:r>
            <a:endParaRPr lang="ru-RU" sz="2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70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9"/>
          <p:cNvSpPr txBox="1"/>
          <p:nvPr/>
        </p:nvSpPr>
        <p:spPr>
          <a:xfrm>
            <a:off x="2411412" y="0"/>
            <a:ext cx="492442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en-US" sz="28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Русский народный фольклор</a:t>
            </a:r>
            <a:endParaRPr/>
          </a:p>
        </p:txBody>
      </p:sp>
      <p:sp>
        <p:nvSpPr>
          <p:cNvPr id="365" name="Google Shape;365;p39"/>
          <p:cNvSpPr txBox="1"/>
          <p:nvPr/>
        </p:nvSpPr>
        <p:spPr>
          <a:xfrm>
            <a:off x="1394086" y="3013022"/>
            <a:ext cx="7596526" cy="149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В легенде о Садко, из целой серии новгородских былин, сказаний  встречается Бог Воды – Водяник, которого по-настоящему кликали еще Ящером. Водяника (или Ящера) почитали Поддонным царём, Богом морей. Но в народе его называли просто – Морской Царь или Чудо Морское.</a:t>
            </a:r>
            <a:endParaRPr sz="3600" b="1" i="1" dirty="0">
              <a:solidFill>
                <a:srgbClr val="0070C0"/>
              </a:solidFill>
              <a:sym typeface="Times New Roman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0E9F37B-A7D5-6DCA-E657-D7C8B680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0" y="-707690"/>
            <a:ext cx="7596525" cy="82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177F4D4-A0B7-EAE9-F78F-C5FD045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0" y="-355553"/>
            <a:ext cx="6630078" cy="90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E6CF0F0-409A-660A-0296-6FED0160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10" y="-188386"/>
            <a:ext cx="6982763" cy="86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9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1817843" y="56539"/>
            <a:ext cx="6846472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Утварь, связанная с водой</a:t>
            </a:r>
            <a:endParaRPr dirty="0"/>
          </a:p>
        </p:txBody>
      </p:sp>
      <p:pic>
        <p:nvPicPr>
          <p:cNvPr id="250" name="Google Shape;250;p29" descr="a6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4416" y="746423"/>
            <a:ext cx="2494653" cy="225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 descr="image0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111" y="3775690"/>
            <a:ext cx="385177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 descr="http://im3-tub-ru.yandex.net/i?id=5505095-37-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5666" y="697741"/>
            <a:ext cx="1428750" cy="218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 descr="http://img-2007-08.photosight.ru/20/2257889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51882" y="2997199"/>
            <a:ext cx="4287187" cy="380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63612B3-72C7-6080-7E6F-68074F29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5" y="697740"/>
            <a:ext cx="4103774" cy="31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83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7" descr="1260993858_chastushki-russkiy-folklor-v-tuv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63FF9C-C79A-6D2B-7640-5BAE8D1C9583}"/>
              </a:ext>
            </a:extLst>
          </p:cNvPr>
          <p:cNvSpPr txBox="1"/>
          <p:nvPr/>
        </p:nvSpPr>
        <p:spPr>
          <a:xfrm>
            <a:off x="1490113" y="1759133"/>
            <a:ext cx="71135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5"/>
              </a:rPr>
              <a:t>Русские традиции с водой (coralreef-aqua.ru)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13476-8C07-3B62-2D04-CA012EF2C74B}"/>
              </a:ext>
            </a:extLst>
          </p:cNvPr>
          <p:cNvSpPr txBox="1"/>
          <p:nvPr/>
        </p:nvSpPr>
        <p:spPr>
          <a:xfrm rot="10800000" flipV="1">
            <a:off x="1348760" y="4144760"/>
            <a:ext cx="7247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6"/>
              </a:rPr>
              <a:t>Праздники воды у славян | Славяне (</a:t>
            </a:r>
            <a:r>
              <a:rPr lang="ru-RU" sz="2800" dirty="0" err="1">
                <a:hlinkClick r:id="rId6"/>
              </a:rPr>
              <a:t>xn</a:t>
            </a:r>
            <a:r>
              <a:rPr lang="ru-RU" sz="2800" dirty="0">
                <a:hlinkClick r:id="rId6"/>
              </a:rPr>
              <a:t>--80aejvmu5h.xn--80aswg)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9C0C7-041B-03B1-46EB-0FE62667BE19}"/>
              </a:ext>
            </a:extLst>
          </p:cNvPr>
          <p:cNvSpPr txBox="1"/>
          <p:nvPr/>
        </p:nvSpPr>
        <p:spPr>
          <a:xfrm>
            <a:off x="1348760" y="5192556"/>
            <a:ext cx="74351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7"/>
              </a:rPr>
              <a:t>Славянские традиции и вода. - поиск Яндекса по видео (yandex.ru)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D3801-97F3-1083-7953-1C72C6A5EEFB}"/>
              </a:ext>
            </a:extLst>
          </p:cNvPr>
          <p:cNvSpPr txBox="1"/>
          <p:nvPr/>
        </p:nvSpPr>
        <p:spPr>
          <a:xfrm>
            <a:off x="1415864" y="2759765"/>
            <a:ext cx="71135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8"/>
              </a:rPr>
              <a:t>Ивана Купала в традициях древних славян - поиск Яндекса по видео (yandex.ru)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DE94F-1980-287D-4C26-C17BE031DDFB}"/>
              </a:ext>
            </a:extLst>
          </p:cNvPr>
          <p:cNvSpPr txBox="1"/>
          <p:nvPr/>
        </p:nvSpPr>
        <p:spPr>
          <a:xfrm>
            <a:off x="1782421" y="711337"/>
            <a:ext cx="6821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Times New Roman"/>
              <a:buNone/>
            </a:pPr>
            <a:r>
              <a:rPr lang="ru-RU" sz="2800" b="1" i="0" u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Информационные источники.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2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00112" y="211138"/>
            <a:ext cx="8023224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Вода в традиционной русской культуре </a:t>
            </a:r>
            <a:r>
              <a:rPr lang="en-US" sz="44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народа</a:t>
            </a:r>
            <a:r>
              <a:rPr lang="ru-RU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50093-3A3A-F94E-190C-9FB974A4D4C0}"/>
              </a:ext>
            </a:extLst>
          </p:cNvPr>
          <p:cNvSpPr txBox="1"/>
          <p:nvPr/>
        </p:nvSpPr>
        <p:spPr>
          <a:xfrm>
            <a:off x="1244184" y="1997076"/>
            <a:ext cx="72389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Выбор темы проекта и его актуальность объясняется  тем, что в последние десятилетия земляне слишком потребительски относятся к воде, в связи с чем запасы пресной воды на планете стали резко сокращаться.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58ED43-0B18-A61E-FD77-EC613BB4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1482593"/>
            <a:ext cx="7679153" cy="53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900112" y="0"/>
            <a:ext cx="7704242" cy="95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Arial"/>
              <a:buNone/>
            </a:pPr>
            <a:r>
              <a:rPr lang="ru-RU" sz="3600" b="1" i="1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Вода в русских традициях</a:t>
            </a:r>
            <a:endParaRPr dirty="0"/>
          </a:p>
        </p:txBody>
      </p:sp>
      <p:sp>
        <p:nvSpPr>
          <p:cNvPr id="97" name="Google Shape;97;p14"/>
          <p:cNvSpPr txBox="1"/>
          <p:nvPr/>
        </p:nvSpPr>
        <p:spPr>
          <a:xfrm>
            <a:off x="1169233" y="1244185"/>
            <a:ext cx="7974767" cy="391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Существование всего живого неразрывно связано с водой. С детства нам приговаривают: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Водичка, водичка, умой моё личико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Чтобы глазки глядели,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Чтобы щечки краснели,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 Чтоб смеялся роток,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333333"/>
                </a:solidFill>
                <a:latin typeface="YS Text"/>
              </a:rPr>
              <a:t>Чтоб кусался зубок!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F2E32B-C431-F37D-733F-5604DCB30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876925"/>
            <a:ext cx="8253022" cy="5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12657" y="0"/>
            <a:ext cx="8023224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Вода в традиционной русской культуре </a:t>
            </a:r>
            <a:r>
              <a:rPr lang="en-US" sz="44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народа</a:t>
            </a:r>
            <a:r>
              <a:rPr lang="ru-RU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50093-3A3A-F94E-190C-9FB974A4D4C0}"/>
              </a:ext>
            </a:extLst>
          </p:cNvPr>
          <p:cNvSpPr txBox="1"/>
          <p:nvPr/>
        </p:nvSpPr>
        <p:spPr>
          <a:xfrm>
            <a:off x="912657" y="1439056"/>
            <a:ext cx="778163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Как много сказано о воде! Уже наши давние предки посвящали ей пословицы, песни, загадки, </a:t>
            </a:r>
            <a:r>
              <a:rPr lang="ru-RU" sz="280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Они,выражая</a:t>
            </a:r>
            <a:r>
              <a:rPr lang="ru-RU" sz="2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народную мудрость, не только украшают нашу речь, но и учат бережному отношению к природе, в том числе и к воде. Вслушайтесь в них: «</a:t>
            </a:r>
            <a:r>
              <a:rPr lang="ru-RU" sz="3200" dirty="0">
                <a:solidFill>
                  <a:srgbClr val="11111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Лес да вода поле красят», «Апрельские ручьи воду будят», «Хлеб да вода – богатырская еда», «Вода путь найдёт», «Глубокая вода не мутится»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7C2A58-C570-8F3A-33AF-814CD3F8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439056"/>
            <a:ext cx="8020966" cy="535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900112" y="211138"/>
            <a:ext cx="8023224" cy="178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Вода в традиционной русской культуре </a:t>
            </a:r>
            <a:r>
              <a:rPr lang="en-US" sz="44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народа</a:t>
            </a:r>
            <a:r>
              <a:rPr lang="ru-RU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4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50093-3A3A-F94E-190C-9FB974A4D4C0}"/>
              </a:ext>
            </a:extLst>
          </p:cNvPr>
          <p:cNvSpPr txBox="1"/>
          <p:nvPr/>
        </p:nvSpPr>
        <p:spPr>
          <a:xfrm>
            <a:off x="1845314" y="1908096"/>
            <a:ext cx="687896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Благодаря </a:t>
            </a:r>
            <a:r>
              <a:rPr lang="ru-RU" sz="32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мантическим</a:t>
            </a:r>
            <a:r>
              <a:rPr lang="ru-RU" sz="3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обрядам, связанным с Водой, в наш язык прочно вошло выражение </a:t>
            </a:r>
            <a:r>
              <a:rPr lang="ru-RU" sz="3200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«как в воду глядел», </a:t>
            </a:r>
            <a:br>
              <a:rPr lang="ru-RU" sz="3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«вывести на чистую воду</a:t>
            </a:r>
            <a:r>
              <a:rPr lang="ru-RU" sz="3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», также связано с гаданиями, во время которых в чистой воде будто бы виден образ виновного человека. Из славянской мифологии происходит и выражение </a:t>
            </a:r>
            <a:r>
              <a:rPr lang="ru-RU" sz="3200" dirty="0">
                <a:solidFill>
                  <a:srgbClr val="11111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«На воде вилами писано».</a:t>
            </a:r>
            <a:r>
              <a:rPr lang="ru-RU" sz="3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AF7ED5-327C-9C6A-8C59-DD8C4815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596727"/>
            <a:ext cx="7567760" cy="63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289154" y="884420"/>
            <a:ext cx="7465102" cy="542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6000"/>
              <a:buFont typeface="Arial"/>
              <a:buNone/>
            </a:pPr>
            <a:r>
              <a:rPr lang="ru-RU" sz="4400" b="1" dirty="0">
                <a:solidFill>
                  <a:srgbClr val="7030A0"/>
                </a:solidFill>
              </a:rPr>
              <a:t>Но самым ярким способом выражения славянского представления об этой стихии были и остаются народные пословицы и поговорки. </a:t>
            </a:r>
            <a:endParaRPr sz="4400" b="1" dirty="0">
              <a:solidFill>
                <a:srgbClr val="7030A0"/>
              </a:solidFill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692275" y="6308725"/>
            <a:ext cx="24288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8" name="Google Shape;88;p13" descr="frame22P_var"/>
          <p:cNvPicPr preferRelativeResize="0"/>
          <p:nvPr/>
        </p:nvPicPr>
        <p:blipFill rotWithShape="1">
          <a:blip r:embed="rId3">
            <a:alphaModFix/>
          </a:blip>
          <a:srcRect t="4850" r="92037"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uz-v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001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62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039F0-B674-41D8-BBAE-24D03393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130175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</a:rPr>
              <a:t>Собери пословицу</a:t>
            </a: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3D5AC6E-2F14-CDF2-0C74-2AA4CC3FEBD3}"/>
              </a:ext>
            </a:extLst>
          </p:cNvPr>
          <p:cNvSpPr/>
          <p:nvPr/>
        </p:nvSpPr>
        <p:spPr>
          <a:xfrm>
            <a:off x="309563" y="18954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Правда в воде не тонет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B223C0F-7BA7-EBB5-D0EB-660CBC313C31}"/>
              </a:ext>
            </a:extLst>
          </p:cNvPr>
          <p:cNvSpPr/>
          <p:nvPr/>
        </p:nvSpPr>
        <p:spPr>
          <a:xfrm>
            <a:off x="309563" y="43465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Нужно наклониться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D04E4C7-07AB-4E77-7C5E-6E775438C776}"/>
              </a:ext>
            </a:extLst>
          </p:cNvPr>
          <p:cNvSpPr/>
          <p:nvPr/>
        </p:nvSpPr>
        <p:spPr>
          <a:xfrm>
            <a:off x="309563" y="5589588"/>
            <a:ext cx="3775075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Под лежачий камень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FE4D6EE-1917-AD7C-7CD4-91A2A9D91CF4}"/>
              </a:ext>
            </a:extLst>
          </p:cNvPr>
          <p:cNvSpPr/>
          <p:nvPr/>
        </p:nvSpPr>
        <p:spPr>
          <a:xfrm>
            <a:off x="5024438" y="5589588"/>
            <a:ext cx="3775075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 огне не горит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C0B06ED-FA99-4596-E7B3-576FB5D3CCC6}"/>
              </a:ext>
            </a:extLst>
          </p:cNvPr>
          <p:cNvSpPr/>
          <p:nvPr/>
        </p:nvSpPr>
        <p:spPr>
          <a:xfrm>
            <a:off x="5024438" y="43465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надо в воду влезть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4860B51-5735-45E4-C417-980A5594A54A}"/>
              </a:ext>
            </a:extLst>
          </p:cNvPr>
          <p:cNvSpPr/>
          <p:nvPr/>
        </p:nvSpPr>
        <p:spPr>
          <a:xfrm>
            <a:off x="4975225" y="31273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вода не течёт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276D94A-0E1C-19F7-2E42-F42322BBCC72}"/>
              </a:ext>
            </a:extLst>
          </p:cNvPr>
          <p:cNvSpPr/>
          <p:nvPr/>
        </p:nvSpPr>
        <p:spPr>
          <a:xfrm>
            <a:off x="4960938" y="1870075"/>
            <a:ext cx="39909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чтобы из ручья воды  напиться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E74A1FD-4202-5F31-B588-550DF5F73D00}"/>
              </a:ext>
            </a:extLst>
          </p:cNvPr>
          <p:cNvCxnSpPr>
            <a:stCxn id="3" idx="3"/>
            <a:endCxn id="10" idx="1"/>
          </p:cNvCxnSpPr>
          <p:nvPr/>
        </p:nvCxnSpPr>
        <p:spPr>
          <a:xfrm>
            <a:off x="4084638" y="2244725"/>
            <a:ext cx="939800" cy="36957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FC32C56-BF22-F845-1D17-7608E4086BF6}"/>
              </a:ext>
            </a:extLst>
          </p:cNvPr>
          <p:cNvCxnSpPr>
            <a:stCxn id="7" idx="3"/>
          </p:cNvCxnSpPr>
          <p:nvPr/>
        </p:nvCxnSpPr>
        <p:spPr>
          <a:xfrm>
            <a:off x="4084638" y="3476625"/>
            <a:ext cx="876300" cy="108108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F4A9ED1-72B7-772D-BB17-DCC453A89F1E}"/>
              </a:ext>
            </a:extLst>
          </p:cNvPr>
          <p:cNvCxnSpPr>
            <a:stCxn id="8" idx="3"/>
          </p:cNvCxnSpPr>
          <p:nvPr/>
        </p:nvCxnSpPr>
        <p:spPr>
          <a:xfrm flipV="1">
            <a:off x="4084638" y="2462213"/>
            <a:ext cx="890587" cy="223361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CAB1899-A62F-6E39-8E2C-3E4C23FB2362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084638" y="3476625"/>
            <a:ext cx="890587" cy="246380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:\Users\1\Desktop\54.jpg">
            <a:extLst>
              <a:ext uri="{FF2B5EF4-FFF2-40B4-BE49-F238E27FC236}">
                <a16:creationId xmlns:a16="http://schemas.microsoft.com/office/drawing/2014/main" id="{AB2AADDE-15D7-88FE-E066-71BFE016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4" y="129657"/>
            <a:ext cx="1524541" cy="15245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далее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5450269-8E93-EB6A-AE55-B23B6C892ECF}"/>
              </a:ext>
            </a:extLst>
          </p:cNvPr>
          <p:cNvSpPr/>
          <p:nvPr/>
        </p:nvSpPr>
        <p:spPr>
          <a:xfrm>
            <a:off x="7772400" y="6518275"/>
            <a:ext cx="1193800" cy="23653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FF9D9A8-D088-BD46-C65A-25E55D5D0F31}"/>
              </a:ext>
            </a:extLst>
          </p:cNvPr>
          <p:cNvSpPr/>
          <p:nvPr/>
        </p:nvSpPr>
        <p:spPr>
          <a:xfrm>
            <a:off x="309563" y="3127375"/>
            <a:ext cx="3775075" cy="700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Чтобы рыбку съесть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1316</Words>
  <Application>Microsoft Office PowerPoint</Application>
  <PresentationFormat>Экран (4:3)</PresentationFormat>
  <Paragraphs>89</Paragraphs>
  <Slides>36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Montserrat</vt:lpstr>
      <vt:lpstr>Nunito</vt:lpstr>
      <vt:lpstr>Times New Roman</vt:lpstr>
      <vt:lpstr>YS Text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Собери пословицу</vt:lpstr>
      <vt:lpstr>Собери пословицу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Галина Драчева</cp:lastModifiedBy>
  <cp:revision>18</cp:revision>
  <cp:lastPrinted>2023-01-14T15:42:02Z</cp:lastPrinted>
  <dcterms:modified xsi:type="dcterms:W3CDTF">2023-10-08T08:30:53Z</dcterms:modified>
</cp:coreProperties>
</file>