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339" r:id="rId3"/>
    <p:sldId id="338" r:id="rId4"/>
    <p:sldId id="340" r:id="rId5"/>
    <p:sldId id="353" r:id="rId6"/>
    <p:sldId id="320" r:id="rId7"/>
    <p:sldId id="341" r:id="rId8"/>
    <p:sldId id="342" r:id="rId9"/>
    <p:sldId id="344" r:id="rId10"/>
    <p:sldId id="345" r:id="rId11"/>
    <p:sldId id="347" r:id="rId12"/>
    <p:sldId id="348" r:id="rId13"/>
    <p:sldId id="349" r:id="rId14"/>
    <p:sldId id="313" r:id="rId15"/>
    <p:sldId id="351" r:id="rId16"/>
    <p:sldId id="327" r:id="rId17"/>
    <p:sldId id="328" r:id="rId18"/>
    <p:sldId id="335" r:id="rId19"/>
    <p:sldId id="354" r:id="rId20"/>
    <p:sldId id="336" r:id="rId21"/>
    <p:sldId id="355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301"/>
    <a:srgbClr val="FFFFFF"/>
    <a:srgbClr val="F5F2AD"/>
    <a:srgbClr val="D0B700"/>
    <a:srgbClr val="D6BD00"/>
    <a:srgbClr val="EADF00"/>
    <a:srgbClr val="D2AA00"/>
    <a:srgbClr val="B8AF00"/>
    <a:srgbClr val="F2EE98"/>
    <a:srgbClr val="FFF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9462" autoAdjust="0"/>
  </p:normalViewPr>
  <p:slideViewPr>
    <p:cSldViewPr>
      <p:cViewPr varScale="1">
        <p:scale>
          <a:sx n="66" d="100"/>
          <a:sy n="66" d="100"/>
        </p:scale>
        <p:origin x="29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6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8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8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9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9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0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4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5FEC1E-233B-47AF-B297-C44C993EC026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0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3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1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3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5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5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7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8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49DA45B-9E6E-47DA-96E6-9BD72F886D5F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kontur.ru/publications/256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2024god.com/novaya-attestaciya-uchitelej-s-2024-god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1"/>
            <a:ext cx="8458200" cy="5934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ЧОУ СОШ «Ступени»</a:t>
            </a:r>
          </a:p>
          <a:p>
            <a:endParaRPr lang="ru-RU" b="1" dirty="0"/>
          </a:p>
          <a:p>
            <a:r>
              <a:rPr lang="ru-RU" b="1" dirty="0"/>
              <a:t>Аттестация как способ повышения профессионального мастерства педагогов.</a:t>
            </a:r>
          </a:p>
          <a:p>
            <a:r>
              <a:rPr lang="ru-RU" sz="2000" b="1" dirty="0"/>
              <a:t>				</a:t>
            </a:r>
          </a:p>
          <a:p>
            <a:endParaRPr lang="ru-RU" sz="2000" b="1" dirty="0"/>
          </a:p>
          <a:p>
            <a:r>
              <a:rPr lang="ru-RU" sz="2000" b="1" dirty="0"/>
              <a:t>					Драчева Г.Н.</a:t>
            </a: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637566-2BEF-4574-B0EA-8F3D81D42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9" y="3928913"/>
            <a:ext cx="2774454" cy="27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83D94-CAE0-0F93-701F-69DB2A45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E671D-3A63-3F48-B7C6-9A242608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2CE759-B044-FDF6-55EF-0721DDB6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pic>
        <p:nvPicPr>
          <p:cNvPr id="29698" name="Picture 2" descr="ЕФОМ 2023-2024">
            <a:extLst>
              <a:ext uri="{FF2B5EF4-FFF2-40B4-BE49-F238E27FC236}">
                <a16:creationId xmlns:a16="http://schemas.microsoft.com/office/drawing/2014/main" id="{1158DA4E-CCCE-129D-D535-CB50133F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976"/>
            <a:ext cx="9252520" cy="67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6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3CAE58-3900-A530-9791-6EA9D7899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ак учителю пройти аттестацию в 2024 году">
            <a:extLst>
              <a:ext uri="{FF2B5EF4-FFF2-40B4-BE49-F238E27FC236}">
                <a16:creationId xmlns:a16="http://schemas.microsoft.com/office/drawing/2014/main" id="{BBF31BCC-B1A2-B732-3974-E4898098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21702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65F21-C413-548D-15CD-D6CEE4A5EB16}"/>
              </a:ext>
            </a:extLst>
          </p:cNvPr>
          <p:cNvSpPr txBox="1"/>
          <p:nvPr/>
        </p:nvSpPr>
        <p:spPr>
          <a:xfrm>
            <a:off x="395536" y="332656"/>
            <a:ext cx="32403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Упрощенная аттестация</a:t>
            </a:r>
          </a:p>
        </p:txBody>
      </p:sp>
    </p:spTree>
    <p:extLst>
      <p:ext uri="{BB962C8B-B14F-4D97-AF65-F5344CB8AC3E}">
        <p14:creationId xmlns:p14="http://schemas.microsoft.com/office/powerpoint/2010/main" val="235311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8C660-510A-D450-8ADC-CB8DF210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28F2F-4CD6-209C-88FC-545FEAF4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8810F5-63F8-09CA-E111-621A0A3D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pic>
        <p:nvPicPr>
          <p:cNvPr id="5" name="Рисунок 4" descr="Аттестация учителей - изменения">
            <a:extLst>
              <a:ext uri="{FF2B5EF4-FFF2-40B4-BE49-F238E27FC236}">
                <a16:creationId xmlns:a16="http://schemas.microsoft.com/office/drawing/2014/main" id="{85FF11FF-EFE2-6484-66FC-DFCC7C59B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9" y="0"/>
            <a:ext cx="9259218" cy="67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FC92FA-63E7-2D47-FD22-6680284F0491}"/>
              </a:ext>
            </a:extLst>
          </p:cNvPr>
          <p:cNvSpPr txBox="1"/>
          <p:nvPr/>
        </p:nvSpPr>
        <p:spPr>
          <a:xfrm>
            <a:off x="2714204" y="533112"/>
            <a:ext cx="4726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Можно ли не проходить аттестацию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320C1-6FDE-C51D-1D77-D68F8A9A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591" y="507169"/>
            <a:ext cx="7443711" cy="2041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FA571-8976-BDAC-790B-B4E7A3CC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C7DDB6-F111-D431-B269-E22A81A0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pic>
        <p:nvPicPr>
          <p:cNvPr id="31746" name="Picture 2" descr="Зарплата учителя в 2023-2024 году">
            <a:extLst>
              <a:ext uri="{FF2B5EF4-FFF2-40B4-BE49-F238E27FC236}">
                <a16:creationId xmlns:a16="http://schemas.microsoft.com/office/drawing/2014/main" id="{93A5DED3-5C33-2BFB-DDD5-0DF88FA5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0"/>
            <a:ext cx="9394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DB361-8032-B787-C7CC-9280FA1505A5}"/>
              </a:ext>
            </a:extLst>
          </p:cNvPr>
          <p:cNvSpPr txBox="1"/>
          <p:nvPr/>
        </p:nvSpPr>
        <p:spPr>
          <a:xfrm>
            <a:off x="532351" y="4839601"/>
            <a:ext cx="44260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FFF301"/>
                </a:solidFill>
                <a:effectLst/>
                <a:latin typeface="Montserrat" panose="00000500000000000000" pitchFamily="2" charset="-52"/>
              </a:rPr>
              <a:t>По результатам аттестации педагоги смогут претендовать на следующие уровни доплат:</a:t>
            </a:r>
            <a:endParaRPr lang="ru-RU" dirty="0">
              <a:solidFill>
                <a:srgbClr val="FFF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5000">
                <a:srgbClr val="D0B700"/>
              </a:gs>
              <a:gs pos="0">
                <a:srgbClr val="EADF00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5F2AD"/>
              </a:solidFill>
              <a:latin typeface="PF Din Text Cond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InfoUrok.ru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5D4264-8C05-E847-2B52-F6BDE4F3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3" y="136525"/>
            <a:ext cx="8642134" cy="750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FFEE67-7AE7-782B-0DE9-9798222D0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456BA0-E02E-C7B5-2310-15ECF2CA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5627C-EF6F-25A7-CA0C-3FAE41AB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8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F1DA1-CA84-0B52-40E6-F096187C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68E6BF-0CEB-E853-5AFD-E84BF29A8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7046598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54B655-B312-D80F-FC81-EF488EAB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96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DB82F-500A-43E3-AF4D-5F29C6F7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CDECC9-17D6-14E4-935B-3C2AF0A89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2" y="-12566"/>
            <a:ext cx="9125888" cy="6844416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006DAE-E8C9-E6B6-0EC1-5AAA65EB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50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-63008348" y="0"/>
            <a:ext cx="73152000" cy="6858000"/>
            <a:chOff x="-63043512" y="12620"/>
            <a:chExt cx="7315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6467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732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44755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35611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304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53899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64488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  <a:p>
            <a:r>
              <a:rPr lang="ru-RU" sz="2000" b="1" dirty="0"/>
              <a:t>				</a:t>
            </a:r>
          </a:p>
          <a:p>
            <a:endParaRPr lang="ru-RU" sz="2000" b="1" dirty="0"/>
          </a:p>
          <a:p>
            <a:r>
              <a:rPr lang="ru-RU" sz="2000" b="1" dirty="0"/>
              <a:t>					</a:t>
            </a: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pic>
        <p:nvPicPr>
          <p:cNvPr id="22" name="Picture 22" descr="http://chinisam.ru/uploads/posts/2012-02/1329043291_knigi-po-remontu-vaz-2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376039" cy="15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7FBD2-D582-7AE5-F6BE-22873686D6A5}"/>
              </a:ext>
            </a:extLst>
          </p:cNvPr>
          <p:cNvSpPr txBox="1"/>
          <p:nvPr/>
        </p:nvSpPr>
        <p:spPr>
          <a:xfrm>
            <a:off x="251520" y="0"/>
            <a:ext cx="8892480" cy="4538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стать настоящим Учителем?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можно приобрести   профессиональную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компетентность, изучить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инновационные технологии.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нельзя научиться  внутренней свободе,  нельзя по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команде  стать "фанатом своего дела; психологом, 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тонко чувствующим душу,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добро, красоту, истину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ребенка"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EF8DC2-80AC-3EFB-1597-82E6DD249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2814"/>
            <a:ext cx="277392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6.25295 -1.85185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-63008348" y="0"/>
            <a:ext cx="54864000" cy="6858000"/>
            <a:chOff x="-63043512" y="12620"/>
            <a:chExt cx="54864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6467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732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44755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35611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304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53899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  <a:p>
            <a:r>
              <a:rPr lang="ru-RU" sz="2000" b="1" dirty="0"/>
              <a:t>				</a:t>
            </a:r>
          </a:p>
          <a:p>
            <a:endParaRPr lang="ru-RU" sz="2000" b="1" dirty="0"/>
          </a:p>
          <a:p>
            <a:r>
              <a:rPr lang="ru-RU" sz="2000" b="1" dirty="0"/>
              <a:t>					</a:t>
            </a: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FE8E7-B233-6C87-7DD0-000309057050}"/>
              </a:ext>
            </a:extLst>
          </p:cNvPr>
          <p:cNvSpPr txBox="1"/>
          <p:nvPr/>
        </p:nvSpPr>
        <p:spPr>
          <a:xfrm>
            <a:off x="395536" y="0"/>
            <a:ext cx="853532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Жизнь властно диктует новые требования. Учитель должен быть интересен детям не только своим багажом знаний, но и яркостью своей личности, разнообразием интересов, широтой кругозора, полётом фантазии, практи­ческими умениями. Именно такими умениями обладает коллектив нашей школы, где ярко сочетаются золотые россыпи педагогической </a:t>
            </a:r>
            <a:r>
              <a:rPr lang="en-US" sz="3200" dirty="0"/>
              <a:t>							</a:t>
            </a:r>
            <a:r>
              <a:rPr lang="ru-RU" sz="3200" dirty="0"/>
              <a:t>мудрости и талант </a:t>
            </a:r>
            <a:r>
              <a:rPr lang="en-US" sz="3200" dirty="0"/>
              <a:t>		</a:t>
            </a:r>
            <a:r>
              <a:rPr lang="ru-RU" sz="3200" dirty="0"/>
              <a:t> наших                    							мастеров, </a:t>
            </a:r>
            <a:r>
              <a:rPr lang="en-US" sz="3200" dirty="0"/>
              <a:t>	</a:t>
            </a:r>
            <a:r>
              <a:rPr lang="ru-RU" sz="3200" dirty="0"/>
              <a:t>оригинальность 									эффективных  приёмов и 										методов </a:t>
            </a:r>
            <a:endParaRPr lang="en-US" sz="3200" dirty="0"/>
          </a:p>
          <a:p>
            <a:r>
              <a:rPr lang="en-US" sz="3200" dirty="0"/>
              <a:t>									</a:t>
            </a:r>
            <a:r>
              <a:rPr lang="ru-RU" sz="3200" dirty="0"/>
              <a:t>молодых педагогов.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D6C216-D311-B939-48D4-6F114B4A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84" y="4266038"/>
            <a:ext cx="277392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6.25296 0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81336" y="1052736"/>
            <a:ext cx="777240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i="1" dirty="0"/>
              <a:t>«Учитель живет до тех пор,</a:t>
            </a:r>
            <a:endParaRPr lang="en-US" i="1" dirty="0"/>
          </a:p>
          <a:p>
            <a:pPr algn="r"/>
            <a:r>
              <a:rPr lang="ru-RU" i="1" dirty="0"/>
              <a:t>пока он учится.</a:t>
            </a:r>
            <a:endParaRPr lang="ru-RU" dirty="0"/>
          </a:p>
          <a:p>
            <a:pPr algn="r"/>
            <a:r>
              <a:rPr lang="ru-RU" i="1" dirty="0"/>
              <a:t>Как только он</a:t>
            </a:r>
            <a:endParaRPr lang="en-US" i="1" dirty="0"/>
          </a:p>
          <a:p>
            <a:pPr algn="r"/>
            <a:r>
              <a:rPr lang="ru-RU" i="1" dirty="0"/>
              <a:t> перестает учиться,</a:t>
            </a:r>
            <a:endParaRPr lang="ru-RU" dirty="0"/>
          </a:p>
          <a:p>
            <a:pPr algn="r"/>
            <a:r>
              <a:rPr lang="ru-RU" i="1" dirty="0"/>
              <a:t>в нем умирает учитель»</a:t>
            </a:r>
            <a:endParaRPr lang="ru-RU" dirty="0"/>
          </a:p>
          <a:p>
            <a:pPr algn="r"/>
            <a:r>
              <a:rPr lang="ru-RU" i="1" dirty="0"/>
              <a:t> - К. </a:t>
            </a:r>
            <a:r>
              <a:rPr lang="ru-RU" i="1" dirty="0" err="1"/>
              <a:t>Д.Ушинский</a:t>
            </a:r>
            <a:endParaRPr lang="ru-RU" dirty="0"/>
          </a:p>
          <a:p>
            <a:r>
              <a:rPr lang="ru-RU" sz="2000" b="1" dirty="0"/>
              <a:t>				</a:t>
            </a:r>
          </a:p>
          <a:p>
            <a:endParaRPr lang="ru-RU" sz="2000" b="1" dirty="0"/>
          </a:p>
          <a:p>
            <a:r>
              <a:rPr lang="ru-RU" sz="2000" b="1" dirty="0"/>
              <a:t>					</a:t>
            </a: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19B64-42C9-DAB1-ABC0-B1B548BA7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9" y="3928913"/>
            <a:ext cx="2774454" cy="27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-63008348" y="0"/>
            <a:ext cx="54864000" cy="6858000"/>
            <a:chOff x="-63043512" y="12620"/>
            <a:chExt cx="54864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6467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732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44755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35611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304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53899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908720"/>
            <a:ext cx="7772400" cy="514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Завтра снова будет школьный день.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приду к нему чуть- чуть другая.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моей жизни - новая ступень,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 вверх - я это точно знаю.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другое тоже  знаю я,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Твердо, как таблицу умноженья: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 в нашей жизни достиженья,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будут в ней Учителя.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r>
              <a:rPr lang="ru-RU" sz="2000" b="1" dirty="0"/>
              <a:t>				</a:t>
            </a:r>
          </a:p>
          <a:p>
            <a:endParaRPr lang="ru-RU" sz="2000" b="1" dirty="0"/>
          </a:p>
          <a:p>
            <a:r>
              <a:rPr lang="ru-RU" sz="2000" b="1" dirty="0"/>
              <a:t>					</a:t>
            </a: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pic>
        <p:nvPicPr>
          <p:cNvPr id="22" name="Picture 22" descr="http://chinisam.ru/uploads/posts/2012-02/1329043291_knigi-po-remontu-vaz-2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376039" cy="15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6.25296 0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-63008348" y="0"/>
            <a:ext cx="73152000" cy="6858000"/>
            <a:chOff x="-63043512" y="12620"/>
            <a:chExt cx="7315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6467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732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44755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35611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304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53899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64488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Успехов Вам, здоровья и профессионального роста </a:t>
            </a:r>
            <a:r>
              <a:rPr lang="ru-RU" sz="4800" b="1" dirty="0"/>
              <a:t>		</a:t>
            </a:r>
          </a:p>
          <a:p>
            <a:endParaRPr lang="ru-RU" sz="2000" b="1" dirty="0"/>
          </a:p>
          <a:p>
            <a:r>
              <a:rPr lang="ru-RU" sz="2000" b="1" dirty="0"/>
              <a:t>					</a:t>
            </a: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pic>
        <p:nvPicPr>
          <p:cNvPr id="22" name="Picture 22" descr="http://chinisam.ru/uploads/posts/2012-02/1329043291_knigi-po-remontu-vaz-2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376039" cy="15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6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6.25295 -1.85185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-63008348" y="0"/>
            <a:ext cx="73152000" cy="6858000"/>
            <a:chOff x="-63043512" y="12620"/>
            <a:chExt cx="7315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6467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732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44755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35611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304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53899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64488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F7F12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https://school.kontur.ru/publications/2562</a:t>
            </a:r>
            <a:endParaRPr lang="en-US" sz="2800" dirty="0">
              <a:solidFill>
                <a:srgbClr val="0F7F12"/>
              </a:solidFill>
              <a:latin typeface="Montserrat" panose="00000500000000000000" pitchFamily="2" charset="-52"/>
            </a:endParaRPr>
          </a:p>
          <a:p>
            <a:endParaRPr lang="ru-RU" b="1" dirty="0"/>
          </a:p>
          <a:p>
            <a:r>
              <a:rPr lang="ru-RU" sz="2800" b="0" i="0" u="none" strike="noStrike" dirty="0">
                <a:solidFill>
                  <a:srgbClr val="0F7F12"/>
                </a:solidFill>
                <a:effectLst/>
                <a:latin typeface="Montserrat" panose="00000500000000000000" pitchFamily="2" charset="-52"/>
                <a:hlinkClick r:id="rId4"/>
              </a:rPr>
              <a:t>https://2024god.com/novaya-attestaciya-uchitelej-s-2024-goda/ </a:t>
            </a:r>
            <a:r>
              <a:rPr lang="ru-RU" sz="2800" b="1" dirty="0"/>
              <a:t>		</a:t>
            </a:r>
            <a:r>
              <a:rPr lang="ru-RU" sz="2000" b="1" dirty="0"/>
              <a:t>		</a:t>
            </a:r>
          </a:p>
          <a:p>
            <a:endParaRPr lang="ru-RU" sz="2000" b="1" dirty="0"/>
          </a:p>
          <a:p>
            <a:r>
              <a:rPr lang="ru-RU" sz="2000" b="1" dirty="0"/>
              <a:t>					</a:t>
            </a: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pic>
        <p:nvPicPr>
          <p:cNvPr id="22" name="Picture 22" descr="http://chinisam.ru/uploads/posts/2012-02/1329043291_knigi-po-remontu-vaz-2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376039" cy="15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6.25295 -1.85185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4DA65-82D8-93BC-524C-51BF28FA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5B57A9-C431-372C-A810-9C935E5E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A2A865-31C1-F92A-EF85-84883C98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pic>
        <p:nvPicPr>
          <p:cNvPr id="22530" name="Picture 2" descr="Профессия учитель - карьерный рост, аттестация">
            <a:extLst>
              <a:ext uri="{FF2B5EF4-FFF2-40B4-BE49-F238E27FC236}">
                <a16:creationId xmlns:a16="http://schemas.microsoft.com/office/drawing/2014/main" id="{50BADF55-F21C-1874-9692-CB674B31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AAB14-BD9B-F4FB-B2FD-2E4540A4A93B}"/>
              </a:ext>
            </a:extLst>
          </p:cNvPr>
          <p:cNvSpPr txBox="1"/>
          <p:nvPr/>
        </p:nvSpPr>
        <p:spPr>
          <a:xfrm>
            <a:off x="171250" y="5795730"/>
            <a:ext cx="8204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В сфере образования грядут</a:t>
            </a:r>
          </a:p>
          <a:p>
            <a:r>
              <a:rPr lang="ru-RU" sz="28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важные изменения</a:t>
            </a:r>
            <a:r>
              <a:rPr lang="ru-RU" sz="2800" b="1" dirty="0">
                <a:solidFill>
                  <a:srgbClr val="333333"/>
                </a:solidFill>
                <a:latin typeface="Montserrat" panose="00000500000000000000" pitchFamily="2" charset="-52"/>
              </a:rPr>
              <a:t>.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00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73902-FF76-516F-494E-9D98DE0D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082" y="508550"/>
            <a:ext cx="6728440" cy="15890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F600C-4060-D219-653F-365B3DDD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A4BA66-0A3A-858B-3793-03E69716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pic>
        <p:nvPicPr>
          <p:cNvPr id="24578" name="Picture 2" descr="Все про аттестацию учителей с 2024 года">
            <a:extLst>
              <a:ext uri="{FF2B5EF4-FFF2-40B4-BE49-F238E27FC236}">
                <a16:creationId xmlns:a16="http://schemas.microsoft.com/office/drawing/2014/main" id="{11B59935-5DE7-37C6-C337-0896AA4C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30" y="17941"/>
            <a:ext cx="9689237" cy="64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006D0-0F54-466A-607B-406E92FA3D3A}"/>
              </a:ext>
            </a:extLst>
          </p:cNvPr>
          <p:cNvSpPr txBox="1"/>
          <p:nvPr/>
        </p:nvSpPr>
        <p:spPr>
          <a:xfrm>
            <a:off x="5300634" y="260648"/>
            <a:ext cx="3814043" cy="515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модернизации системы повышения квалификации учителей  должен усилить кадровый состав российских школ, решив важные задачи.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7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60C73-7EDB-DE5C-EA39-48F57A3C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38" y="3229667"/>
            <a:ext cx="6854711" cy="2050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6DE1F0-8585-6AF3-FA62-988E0DF7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pic>
        <p:nvPicPr>
          <p:cNvPr id="3074" name="Picture 2" descr="Российский учитель – что мы о нем знаем? Инфографика">
            <a:extLst>
              <a:ext uri="{FF2B5EF4-FFF2-40B4-BE49-F238E27FC236}">
                <a16:creationId xmlns:a16="http://schemas.microsoft.com/office/drawing/2014/main" id="{87DB2B2D-AB41-499B-1F9C-9EC5CA22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6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BAB187-A74E-CC23-13AF-B8D6777C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B0224D-030F-17C0-6393-59EDFF6D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09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DB61229-6FE7-0CF2-C2D3-3A1CBEE9C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35715"/>
              </p:ext>
            </p:extLst>
          </p:nvPr>
        </p:nvGraphicFramePr>
        <p:xfrm>
          <a:off x="0" y="0"/>
          <a:ext cx="9036496" cy="709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28">
                  <a:extLst>
                    <a:ext uri="{9D8B030D-6E8A-4147-A177-3AD203B41FA5}">
                      <a16:colId xmlns:a16="http://schemas.microsoft.com/office/drawing/2014/main" val="1893298377"/>
                    </a:ext>
                  </a:extLst>
                </a:gridCol>
                <a:gridCol w="2337867">
                  <a:extLst>
                    <a:ext uri="{9D8B030D-6E8A-4147-A177-3AD203B41FA5}">
                      <a16:colId xmlns:a16="http://schemas.microsoft.com/office/drawing/2014/main" val="2081308159"/>
                    </a:ext>
                  </a:extLst>
                </a:gridCol>
                <a:gridCol w="3139604">
                  <a:extLst>
                    <a:ext uri="{9D8B030D-6E8A-4147-A177-3AD203B41FA5}">
                      <a16:colId xmlns:a16="http://schemas.microsoft.com/office/drawing/2014/main" val="1191388679"/>
                    </a:ext>
                  </a:extLst>
                </a:gridCol>
                <a:gridCol w="3235497">
                  <a:extLst>
                    <a:ext uri="{9D8B030D-6E8A-4147-A177-3AD203B41FA5}">
                      <a16:colId xmlns:a16="http://schemas.microsoft.com/office/drawing/2014/main" val="2177926660"/>
                    </a:ext>
                  </a:extLst>
                </a:gridCol>
              </a:tblGrid>
              <a:tr h="232414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№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Категория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Кому присваивается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Формат аттестации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651202"/>
                  </a:ext>
                </a:extLst>
              </a:tr>
              <a:tr h="1085434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Молодой учитель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выпускнику ВУЗа со стажем работы менее 3-х лет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Обязательная (ЕФОМ)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051602"/>
                  </a:ext>
                </a:extLst>
              </a:tr>
              <a:tr h="1628153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Учитель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учителю со стажем 3 года после аттестации «на соответствие должности»...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Обязательная (ЕФОМ + преставление проф. деятельности)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890543"/>
                  </a:ext>
                </a:extLst>
              </a:tr>
              <a:tr h="2170870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Учитель-методист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педагогу с высокой результативностью работы, стажем от 5 лет и специальной проф. подготовкой...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Добровольная (ЕФОМ + преставление проф. деятельности)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490104"/>
                  </a:ext>
                </a:extLst>
              </a:tr>
              <a:tr h="1628153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 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Учитель-наставник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>
                          <a:effectLst/>
                        </a:rPr>
                        <a:t>учителю высшей категории со стажем от 7 лет, прошедшему соответствующие курсы...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400" dirty="0">
                          <a:effectLst/>
                        </a:rPr>
                        <a:t>Добровольная (ЕФОМ + преставление проф. деятельности)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456416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7F49BE-8237-342C-44C4-CD17E13A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27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FB36FA-558E-F3FE-A702-9A053D45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InfoUrok.ru</a:t>
            </a:r>
            <a:endParaRPr lang="ru-RU" dirty="0"/>
          </a:p>
        </p:txBody>
      </p:sp>
      <p:pic>
        <p:nvPicPr>
          <p:cNvPr id="28676" name="Picture 4" descr="Новая аттестация учителей ">
            <a:extLst>
              <a:ext uri="{FF2B5EF4-FFF2-40B4-BE49-F238E27FC236}">
                <a16:creationId xmlns:a16="http://schemas.microsoft.com/office/drawing/2014/main" id="{B0B5E8DD-6159-B3F8-B448-B5BB6E00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76"/>
            <a:ext cx="9144000" cy="66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-63008348" y="0"/>
            <a:ext cx="73152000" cy="6858000"/>
            <a:chOff x="-63043512" y="12620"/>
            <a:chExt cx="7315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6467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732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44755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35611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304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53899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64488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  <a:p>
            <a:r>
              <a:rPr lang="ru-RU" sz="2000" b="1" dirty="0"/>
              <a:t>				</a:t>
            </a:r>
          </a:p>
          <a:p>
            <a:endParaRPr lang="ru-RU" sz="2000" b="1" dirty="0"/>
          </a:p>
          <a:p>
            <a:r>
              <a:rPr lang="ru-RU" sz="2000" b="1" dirty="0"/>
              <a:t>					</a:t>
            </a: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pic>
        <p:nvPicPr>
          <p:cNvPr id="22" name="Picture 22" descr="http://chinisam.ru/uploads/posts/2012-02/1329043291_knigi-po-remontu-vaz-2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3874"/>
            <a:ext cx="3995936" cy="13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B1E39-553C-51B7-45C7-E31E7F5BC84B}"/>
              </a:ext>
            </a:extLst>
          </p:cNvPr>
          <p:cNvSpPr txBox="1"/>
          <p:nvPr/>
        </p:nvSpPr>
        <p:spPr>
          <a:xfrm>
            <a:off x="357158" y="206682"/>
            <a:ext cx="846331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ЕФОМ С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учетом описанных выше нововведений с 2023-2024 года новая аттестация учителей будет включать в себя три основные составляющие,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объединенные в ЕФОМ (Единые федеральные оценочные материалы):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Письменная работа, которую в педагогическом сообществе уже успели назвать не иначе как «ЕГЭ для учителей».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Видео реального урока, демонстрирующее непосредственную работу педагога с детьми.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Педагогический кейс, проверяющий готовность учителя искать правильное решение в сложных ситуациях.... 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56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6.25295 -1.85185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6104</TotalTime>
  <Words>655</Words>
  <Application>Microsoft Office PowerPoint</Application>
  <PresentationFormat>Экран (4:3)</PresentationFormat>
  <Paragraphs>115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Montserrat</vt:lpstr>
      <vt:lpstr>PF Din Text Cond Pro</vt:lpstr>
      <vt:lpstr>Roboto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Галина Драчева</cp:lastModifiedBy>
  <cp:revision>91</cp:revision>
  <dcterms:created xsi:type="dcterms:W3CDTF">2011-12-08T07:08:27Z</dcterms:created>
  <dcterms:modified xsi:type="dcterms:W3CDTF">2023-12-07T09:25:02Z</dcterms:modified>
</cp:coreProperties>
</file>